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90" r:id="rId9"/>
    <p:sldId id="291" r:id="rId10"/>
    <p:sldId id="292" r:id="rId11"/>
    <p:sldId id="294" r:id="rId12"/>
    <p:sldId id="293" r:id="rId13"/>
    <p:sldId id="295" r:id="rId14"/>
    <p:sldId id="297" r:id="rId15"/>
    <p:sldId id="296" r:id="rId16"/>
    <p:sldId id="299" r:id="rId17"/>
    <p:sldId id="300" r:id="rId18"/>
    <p:sldId id="302" r:id="rId19"/>
    <p:sldId id="301" r:id="rId20"/>
    <p:sldId id="303" r:id="rId21"/>
    <p:sldId id="304" r:id="rId22"/>
    <p:sldId id="305" r:id="rId23"/>
    <p:sldId id="306" r:id="rId24"/>
    <p:sldId id="307" r:id="rId25"/>
    <p:sldId id="308" r:id="rId26"/>
    <p:sldId id="312" r:id="rId27"/>
    <p:sldId id="313" r:id="rId28"/>
    <p:sldId id="314" r:id="rId29"/>
    <p:sldId id="315" r:id="rId30"/>
    <p:sldId id="316" r:id="rId31"/>
    <p:sldId id="317" r:id="rId32"/>
    <p:sldId id="318" r:id="rId33"/>
    <p:sldId id="319" r:id="rId34"/>
    <p:sldId id="320" r:id="rId35"/>
    <p:sldId id="321"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04EB3-9C1F-45BD-A577-6BD7E86EC50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ru-RU"/>
        </a:p>
      </dgm:t>
    </dgm:pt>
    <dgm:pt modelId="{676DE1C9-97AE-42FA-81F8-053832CD3C05}">
      <dgm:prSet phldrT="[Текст]" custT="1">
        <dgm:style>
          <a:lnRef idx="1">
            <a:schemeClr val="accent6"/>
          </a:lnRef>
          <a:fillRef idx="2">
            <a:schemeClr val="accent6"/>
          </a:fillRef>
          <a:effectRef idx="1">
            <a:schemeClr val="accent6"/>
          </a:effectRef>
          <a:fontRef idx="minor">
            <a:schemeClr val="dk1"/>
          </a:fontRef>
        </dgm:style>
      </dgm:prSet>
      <dgm:spPr>
        <a:solidFill>
          <a:srgbClr val="FCB2E2"/>
        </a:solidFill>
      </dgm:spPr>
      <dgm:t>
        <a:bodyPr/>
        <a:lstStyle/>
        <a:p>
          <a:r>
            <a:rPr lang="kk-KZ" sz="2200" b="1" dirty="0" smtClean="0">
              <a:latin typeface="Times New Roman" pitchFamily="18" charset="0"/>
              <a:cs typeface="Times New Roman" pitchFamily="18" charset="0"/>
            </a:rPr>
            <a:t>Үлгерушілер</a:t>
          </a:r>
        </a:p>
        <a:p>
          <a:r>
            <a:rPr lang="kk-KZ" sz="2200" b="1" dirty="0" smtClean="0">
              <a:latin typeface="Times New Roman" pitchFamily="18" charset="0"/>
              <a:cs typeface="Times New Roman" pitchFamily="18" charset="0"/>
            </a:rPr>
            <a:t>106</a:t>
          </a:r>
        </a:p>
        <a:p>
          <a:r>
            <a:rPr lang="kk-KZ" sz="2200" b="1" dirty="0" smtClean="0">
              <a:latin typeface="Times New Roman" pitchFamily="18" charset="0"/>
              <a:cs typeface="Times New Roman" pitchFamily="18" charset="0"/>
            </a:rPr>
            <a:t>оқушы</a:t>
          </a:r>
          <a:endParaRPr lang="ru-RU" sz="2200" b="1" dirty="0">
            <a:latin typeface="Times New Roman" pitchFamily="18" charset="0"/>
            <a:cs typeface="Times New Roman" pitchFamily="18" charset="0"/>
          </a:endParaRPr>
        </a:p>
      </dgm:t>
    </dgm:pt>
    <dgm:pt modelId="{98FC9DED-DAF2-4B55-9821-A9A98D010770}" type="parTrans" cxnId="{98B92518-5AEE-432C-83D8-8B01D5C311DB}">
      <dgm:prSet/>
      <dgm:spPr/>
      <dgm:t>
        <a:bodyPr/>
        <a:lstStyle/>
        <a:p>
          <a:endParaRPr lang="ru-RU"/>
        </a:p>
      </dgm:t>
    </dgm:pt>
    <dgm:pt modelId="{1E3CF4E8-B0C7-44CF-BEA8-3ACBDDF3D074}" type="sibTrans" cxnId="{98B92518-5AEE-432C-83D8-8B01D5C311DB}">
      <dgm:prSet/>
      <dgm:spPr/>
      <dgm:t>
        <a:bodyPr/>
        <a:lstStyle/>
        <a:p>
          <a:endParaRPr lang="ru-RU"/>
        </a:p>
      </dgm:t>
    </dgm:pt>
    <dgm:pt modelId="{6974358E-CF6E-4505-BDBD-D5DD60781DD8}">
      <dgm:prSet phldrT="[Текст]" custT="1">
        <dgm:style>
          <a:lnRef idx="1">
            <a:schemeClr val="accent5"/>
          </a:lnRef>
          <a:fillRef idx="3">
            <a:schemeClr val="accent5"/>
          </a:fillRef>
          <a:effectRef idx="2">
            <a:schemeClr val="accent5"/>
          </a:effectRef>
          <a:fontRef idx="minor">
            <a:schemeClr val="lt1"/>
          </a:fontRef>
        </dgm:style>
      </dgm:prSet>
      <dgm:spPr>
        <a:solidFill>
          <a:srgbClr val="FF0000"/>
        </a:solidFill>
      </dgm:spPr>
      <dgm:t>
        <a:bodyPr/>
        <a:lstStyle/>
        <a:p>
          <a:r>
            <a:rPr lang="kk-KZ" sz="2400" b="1" dirty="0" smtClean="0">
              <a:solidFill>
                <a:srgbClr val="00B050"/>
              </a:solidFill>
              <a:latin typeface="Times New Roman" pitchFamily="18" charset="0"/>
              <a:cs typeface="Times New Roman" pitchFamily="18" charset="0"/>
            </a:rPr>
            <a:t>Үздіктер</a:t>
          </a:r>
        </a:p>
        <a:p>
          <a:r>
            <a:rPr lang="kk-KZ" sz="2400" b="1" dirty="0" smtClean="0">
              <a:solidFill>
                <a:srgbClr val="00B050"/>
              </a:solidFill>
              <a:latin typeface="Times New Roman" pitchFamily="18" charset="0"/>
              <a:cs typeface="Times New Roman" pitchFamily="18" charset="0"/>
            </a:rPr>
            <a:t>39</a:t>
          </a:r>
        </a:p>
        <a:p>
          <a:r>
            <a:rPr lang="kk-KZ" sz="2400" b="1" dirty="0" smtClean="0">
              <a:solidFill>
                <a:schemeClr val="tx1"/>
              </a:solidFill>
              <a:latin typeface="Times New Roman" pitchFamily="18" charset="0"/>
              <a:cs typeface="Times New Roman" pitchFamily="18" charset="0"/>
            </a:rPr>
            <a:t>оқушы</a:t>
          </a:r>
        </a:p>
        <a:p>
          <a:endParaRPr lang="ru-RU" sz="1600" dirty="0">
            <a:latin typeface="Times New Roman" pitchFamily="18" charset="0"/>
            <a:cs typeface="Times New Roman" pitchFamily="18" charset="0"/>
          </a:endParaRPr>
        </a:p>
      </dgm:t>
    </dgm:pt>
    <dgm:pt modelId="{BCD6A679-A567-4EB5-BDE5-CCC2C1916532}" type="parTrans" cxnId="{1371B292-E964-42E3-A85D-EF826BC958B7}">
      <dgm:prSet/>
      <dgm:spPr/>
      <dgm:t>
        <a:bodyPr/>
        <a:lstStyle/>
        <a:p>
          <a:endParaRPr lang="ru-RU"/>
        </a:p>
      </dgm:t>
    </dgm:pt>
    <dgm:pt modelId="{05D7935A-597D-4D85-9D7C-0438922FCCE0}" type="sibTrans" cxnId="{1371B292-E964-42E3-A85D-EF826BC958B7}">
      <dgm:prSet/>
      <dgm:spPr/>
      <dgm:t>
        <a:bodyPr/>
        <a:lstStyle/>
        <a:p>
          <a:endParaRPr lang="ru-RU"/>
        </a:p>
      </dgm:t>
    </dgm:pt>
    <dgm:pt modelId="{4CE5C330-7AB3-4354-A96E-AA558EBABF45}">
      <dgm:prSet custT="1"/>
      <dgm:spPr>
        <a:solidFill>
          <a:srgbClr val="00B0F0"/>
        </a:solidFill>
      </dgm:spPr>
      <dgm:t>
        <a:bodyPr/>
        <a:lstStyle/>
        <a:p>
          <a:r>
            <a:rPr lang="kk-KZ" sz="2400" b="1" dirty="0" smtClean="0">
              <a:solidFill>
                <a:srgbClr val="FF0000"/>
              </a:solidFill>
              <a:latin typeface="Times New Roman" panose="02020603050405020304" pitchFamily="18" charset="0"/>
              <a:cs typeface="Times New Roman" panose="02020603050405020304" pitchFamily="18" charset="0"/>
            </a:rPr>
            <a:t>Екпінділер</a:t>
          </a:r>
        </a:p>
        <a:p>
          <a:r>
            <a:rPr lang="kk-KZ" sz="2400" b="1" dirty="0" smtClean="0">
              <a:solidFill>
                <a:schemeClr val="tx1"/>
              </a:solidFill>
              <a:latin typeface="Times New Roman" panose="02020603050405020304" pitchFamily="18" charset="0"/>
              <a:cs typeface="Times New Roman" panose="02020603050405020304" pitchFamily="18" charset="0"/>
            </a:rPr>
            <a:t>147оқушы</a:t>
          </a:r>
          <a:endParaRPr lang="ru-RU" sz="2400" dirty="0">
            <a:solidFill>
              <a:schemeClr val="tx1"/>
            </a:solidFill>
          </a:endParaRPr>
        </a:p>
      </dgm:t>
    </dgm:pt>
    <dgm:pt modelId="{90322569-D49F-4BBC-B809-FE28C78A58C3}" type="parTrans" cxnId="{18A60223-F309-48D0-83B7-7FE85EA3A86A}">
      <dgm:prSet/>
      <dgm:spPr/>
      <dgm:t>
        <a:bodyPr/>
        <a:lstStyle/>
        <a:p>
          <a:endParaRPr lang="ru-RU"/>
        </a:p>
      </dgm:t>
    </dgm:pt>
    <dgm:pt modelId="{5745E192-74A0-4EAD-A950-F91255B0171F}" type="sibTrans" cxnId="{18A60223-F309-48D0-83B7-7FE85EA3A86A}">
      <dgm:prSet/>
      <dgm:spPr/>
      <dgm:t>
        <a:bodyPr/>
        <a:lstStyle/>
        <a:p>
          <a:endParaRPr lang="ru-RU"/>
        </a:p>
      </dgm:t>
    </dgm:pt>
    <dgm:pt modelId="{A38EB7C1-0CFC-4D36-AE60-81EB9B18D31C}">
      <dgm:prSet custT="1">
        <dgm:style>
          <a:lnRef idx="1">
            <a:schemeClr val="accent4"/>
          </a:lnRef>
          <a:fillRef idx="2">
            <a:schemeClr val="accent4"/>
          </a:fillRef>
          <a:effectRef idx="1">
            <a:schemeClr val="accent4"/>
          </a:effectRef>
          <a:fontRef idx="minor">
            <a:schemeClr val="dk1"/>
          </a:fontRef>
        </dgm:style>
      </dgm:prSet>
      <dgm:spPr/>
      <dgm:t>
        <a:bodyPr/>
        <a:lstStyle/>
        <a:p>
          <a:r>
            <a:rPr lang="kk-KZ" sz="2000" b="1" dirty="0" smtClean="0">
              <a:solidFill>
                <a:srgbClr val="7030A0"/>
              </a:solidFill>
              <a:latin typeface="Times New Roman" panose="02020603050405020304" pitchFamily="18" charset="0"/>
              <a:cs typeface="Times New Roman" panose="02020603050405020304" pitchFamily="18" charset="0"/>
            </a:rPr>
            <a:t>Үлгермеушілер</a:t>
          </a:r>
        </a:p>
        <a:p>
          <a:endParaRPr lang="kk-KZ" sz="1800" b="1" dirty="0" smtClean="0">
            <a:latin typeface="Times New Roman" panose="02020603050405020304" pitchFamily="18" charset="0"/>
            <a:cs typeface="Times New Roman" panose="02020603050405020304" pitchFamily="18" charset="0"/>
          </a:endParaRPr>
        </a:p>
      </dgm:t>
    </dgm:pt>
    <dgm:pt modelId="{812BA405-046B-46B7-9D09-5A0EEC394066}" type="parTrans" cxnId="{FACD19E9-DE49-419B-BD22-7AC245D1A69A}">
      <dgm:prSet/>
      <dgm:spPr/>
      <dgm:t>
        <a:bodyPr/>
        <a:lstStyle/>
        <a:p>
          <a:endParaRPr lang="ru-RU"/>
        </a:p>
      </dgm:t>
    </dgm:pt>
    <dgm:pt modelId="{3AD15F27-D208-473D-9D5E-D91B05A506EF}" type="sibTrans" cxnId="{FACD19E9-DE49-419B-BD22-7AC245D1A69A}">
      <dgm:prSet/>
      <dgm:spPr/>
      <dgm:t>
        <a:bodyPr/>
        <a:lstStyle/>
        <a:p>
          <a:endParaRPr lang="ru-RU"/>
        </a:p>
      </dgm:t>
    </dgm:pt>
    <dgm:pt modelId="{39DB6BEF-E082-4C74-9C20-237012792809}" type="pres">
      <dgm:prSet presAssocID="{10A04EB3-9C1F-45BD-A577-6BD7E86EC509}" presName="Name0" presStyleCnt="0">
        <dgm:presLayoutVars>
          <dgm:dir/>
          <dgm:resizeHandles val="exact"/>
        </dgm:presLayoutVars>
      </dgm:prSet>
      <dgm:spPr/>
      <dgm:t>
        <a:bodyPr/>
        <a:lstStyle/>
        <a:p>
          <a:endParaRPr lang="ru-RU"/>
        </a:p>
      </dgm:t>
    </dgm:pt>
    <dgm:pt modelId="{325B8EF0-FFD0-4A3E-A5A1-079DF175CDFE}" type="pres">
      <dgm:prSet presAssocID="{676DE1C9-97AE-42FA-81F8-053832CD3C05}" presName="node" presStyleLbl="node1" presStyleIdx="0" presStyleCnt="4" custScaleX="104945" custLinFactX="205019" custLinFactNeighborX="300000" custLinFactNeighborY="-1629">
        <dgm:presLayoutVars>
          <dgm:bulletEnabled val="1"/>
        </dgm:presLayoutVars>
      </dgm:prSet>
      <dgm:spPr/>
      <dgm:t>
        <a:bodyPr/>
        <a:lstStyle/>
        <a:p>
          <a:endParaRPr lang="ru-RU"/>
        </a:p>
      </dgm:t>
    </dgm:pt>
    <dgm:pt modelId="{88300B18-4C86-4BA2-8616-4A03C24299F5}" type="pres">
      <dgm:prSet presAssocID="{1E3CF4E8-B0C7-44CF-BEA8-3ACBDDF3D074}" presName="sibTrans" presStyleCnt="0"/>
      <dgm:spPr/>
    </dgm:pt>
    <dgm:pt modelId="{3BE39BB1-DEFC-41B5-9366-AB1EDA83030C}" type="pres">
      <dgm:prSet presAssocID="{6974358E-CF6E-4505-BDBD-D5DD60781DD8}" presName="node" presStyleLbl="node1" presStyleIdx="1" presStyleCnt="4" custScaleX="109342" custLinFactX="-100000" custLinFactNeighborX="-145022" custLinFactNeighborY="347">
        <dgm:presLayoutVars>
          <dgm:bulletEnabled val="1"/>
        </dgm:presLayoutVars>
      </dgm:prSet>
      <dgm:spPr/>
      <dgm:t>
        <a:bodyPr/>
        <a:lstStyle/>
        <a:p>
          <a:endParaRPr lang="ru-RU"/>
        </a:p>
      </dgm:t>
    </dgm:pt>
    <dgm:pt modelId="{26A1E017-C45A-4AD5-9C8C-34F378FB47CE}" type="pres">
      <dgm:prSet presAssocID="{05D7935A-597D-4D85-9D7C-0438922FCCE0}" presName="sibTrans" presStyleCnt="0"/>
      <dgm:spPr/>
    </dgm:pt>
    <dgm:pt modelId="{F3C9AB2F-5477-4831-8964-AD90A2F560E5}" type="pres">
      <dgm:prSet presAssocID="{4CE5C330-7AB3-4354-A96E-AA558EBABF45}" presName="node" presStyleLbl="node1" presStyleIdx="2" presStyleCnt="4" custLinFactX="-98071" custLinFactNeighborX="-100000" custLinFactNeighborY="-1991">
        <dgm:presLayoutVars>
          <dgm:bulletEnabled val="1"/>
        </dgm:presLayoutVars>
      </dgm:prSet>
      <dgm:spPr/>
      <dgm:t>
        <a:bodyPr/>
        <a:lstStyle/>
        <a:p>
          <a:endParaRPr lang="ru-RU"/>
        </a:p>
      </dgm:t>
    </dgm:pt>
    <dgm:pt modelId="{AF38E5C8-FDAD-473A-93CB-E8D5F6EF948C}" type="pres">
      <dgm:prSet presAssocID="{5745E192-74A0-4EAD-A950-F91255B0171F}" presName="sibTrans" presStyleCnt="0"/>
      <dgm:spPr/>
    </dgm:pt>
    <dgm:pt modelId="{645C7502-CE27-4B5E-A24A-7284F591D743}" type="pres">
      <dgm:prSet presAssocID="{A38EB7C1-0CFC-4D36-AE60-81EB9B18D31C}" presName="node" presStyleLbl="node1" presStyleIdx="3" presStyleCnt="4">
        <dgm:presLayoutVars>
          <dgm:bulletEnabled val="1"/>
        </dgm:presLayoutVars>
      </dgm:prSet>
      <dgm:spPr/>
      <dgm:t>
        <a:bodyPr/>
        <a:lstStyle/>
        <a:p>
          <a:endParaRPr lang="ru-RU"/>
        </a:p>
      </dgm:t>
    </dgm:pt>
  </dgm:ptLst>
  <dgm:cxnLst>
    <dgm:cxn modelId="{689BD3D0-8163-433A-9B09-3EB9A54A57B5}" type="presOf" srcId="{10A04EB3-9C1F-45BD-A577-6BD7E86EC509}" destId="{39DB6BEF-E082-4C74-9C20-237012792809}" srcOrd="0" destOrd="0" presId="urn:microsoft.com/office/officeart/2005/8/layout/hList6"/>
    <dgm:cxn modelId="{9FE409FD-6764-40B2-8F75-8409494511CB}" type="presOf" srcId="{6974358E-CF6E-4505-BDBD-D5DD60781DD8}" destId="{3BE39BB1-DEFC-41B5-9366-AB1EDA83030C}" srcOrd="0" destOrd="0" presId="urn:microsoft.com/office/officeart/2005/8/layout/hList6"/>
    <dgm:cxn modelId="{18A60223-F309-48D0-83B7-7FE85EA3A86A}" srcId="{10A04EB3-9C1F-45BD-A577-6BD7E86EC509}" destId="{4CE5C330-7AB3-4354-A96E-AA558EBABF45}" srcOrd="2" destOrd="0" parTransId="{90322569-D49F-4BBC-B809-FE28C78A58C3}" sibTransId="{5745E192-74A0-4EAD-A950-F91255B0171F}"/>
    <dgm:cxn modelId="{2F23616A-CF4F-40CA-99B5-812275EFA941}" type="presOf" srcId="{4CE5C330-7AB3-4354-A96E-AA558EBABF45}" destId="{F3C9AB2F-5477-4831-8964-AD90A2F560E5}" srcOrd="0" destOrd="0" presId="urn:microsoft.com/office/officeart/2005/8/layout/hList6"/>
    <dgm:cxn modelId="{F752FD7A-B8B2-4753-A428-DBDCF4C2508A}" type="presOf" srcId="{676DE1C9-97AE-42FA-81F8-053832CD3C05}" destId="{325B8EF0-FFD0-4A3E-A5A1-079DF175CDFE}" srcOrd="0" destOrd="0" presId="urn:microsoft.com/office/officeart/2005/8/layout/hList6"/>
    <dgm:cxn modelId="{98B92518-5AEE-432C-83D8-8B01D5C311DB}" srcId="{10A04EB3-9C1F-45BD-A577-6BD7E86EC509}" destId="{676DE1C9-97AE-42FA-81F8-053832CD3C05}" srcOrd="0" destOrd="0" parTransId="{98FC9DED-DAF2-4B55-9821-A9A98D010770}" sibTransId="{1E3CF4E8-B0C7-44CF-BEA8-3ACBDDF3D074}"/>
    <dgm:cxn modelId="{90D9E7D2-434E-4A59-B793-D70AD60B545C}" type="presOf" srcId="{A38EB7C1-0CFC-4D36-AE60-81EB9B18D31C}" destId="{645C7502-CE27-4B5E-A24A-7284F591D743}" srcOrd="0" destOrd="0" presId="urn:microsoft.com/office/officeart/2005/8/layout/hList6"/>
    <dgm:cxn modelId="{1371B292-E964-42E3-A85D-EF826BC958B7}" srcId="{10A04EB3-9C1F-45BD-A577-6BD7E86EC509}" destId="{6974358E-CF6E-4505-BDBD-D5DD60781DD8}" srcOrd="1" destOrd="0" parTransId="{BCD6A679-A567-4EB5-BDE5-CCC2C1916532}" sibTransId="{05D7935A-597D-4D85-9D7C-0438922FCCE0}"/>
    <dgm:cxn modelId="{FACD19E9-DE49-419B-BD22-7AC245D1A69A}" srcId="{10A04EB3-9C1F-45BD-A577-6BD7E86EC509}" destId="{A38EB7C1-0CFC-4D36-AE60-81EB9B18D31C}" srcOrd="3" destOrd="0" parTransId="{812BA405-046B-46B7-9D09-5A0EEC394066}" sibTransId="{3AD15F27-D208-473D-9D5E-D91B05A506EF}"/>
    <dgm:cxn modelId="{217B31EB-398E-4908-8273-06F6B417444E}" type="presParOf" srcId="{39DB6BEF-E082-4C74-9C20-237012792809}" destId="{325B8EF0-FFD0-4A3E-A5A1-079DF175CDFE}" srcOrd="0" destOrd="0" presId="urn:microsoft.com/office/officeart/2005/8/layout/hList6"/>
    <dgm:cxn modelId="{3BE872F9-73D6-4E65-8DA6-CC2A9EB7A024}" type="presParOf" srcId="{39DB6BEF-E082-4C74-9C20-237012792809}" destId="{88300B18-4C86-4BA2-8616-4A03C24299F5}" srcOrd="1" destOrd="0" presId="urn:microsoft.com/office/officeart/2005/8/layout/hList6"/>
    <dgm:cxn modelId="{6AD60657-A726-4421-A7B2-6EF7ACB2C486}" type="presParOf" srcId="{39DB6BEF-E082-4C74-9C20-237012792809}" destId="{3BE39BB1-DEFC-41B5-9366-AB1EDA83030C}" srcOrd="2" destOrd="0" presId="urn:microsoft.com/office/officeart/2005/8/layout/hList6"/>
    <dgm:cxn modelId="{4A15C75A-4CB2-40BF-9DE1-F6D42E6ACE81}" type="presParOf" srcId="{39DB6BEF-E082-4C74-9C20-237012792809}" destId="{26A1E017-C45A-4AD5-9C8C-34F378FB47CE}" srcOrd="3" destOrd="0" presId="urn:microsoft.com/office/officeart/2005/8/layout/hList6"/>
    <dgm:cxn modelId="{715F7619-78B5-43B2-8722-F7D272FA6AC3}" type="presParOf" srcId="{39DB6BEF-E082-4C74-9C20-237012792809}" destId="{F3C9AB2F-5477-4831-8964-AD90A2F560E5}" srcOrd="4" destOrd="0" presId="urn:microsoft.com/office/officeart/2005/8/layout/hList6"/>
    <dgm:cxn modelId="{EC8A1CD8-C85D-4668-83A1-9185D8B34F08}" type="presParOf" srcId="{39DB6BEF-E082-4C74-9C20-237012792809}" destId="{AF38E5C8-FDAD-473A-93CB-E8D5F6EF948C}" srcOrd="5" destOrd="0" presId="urn:microsoft.com/office/officeart/2005/8/layout/hList6"/>
    <dgm:cxn modelId="{4FD1ABD6-5EE7-4A31-BFDC-EF513C8612D5}" type="presParOf" srcId="{39DB6BEF-E082-4C74-9C20-237012792809}" destId="{645C7502-CE27-4B5E-A24A-7284F591D743}"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B8EF0-FFD0-4A3E-A5A1-079DF175CDFE}">
      <dsp:nvSpPr>
        <dsp:cNvPr id="0" name=""/>
        <dsp:cNvSpPr/>
      </dsp:nvSpPr>
      <dsp:spPr>
        <a:xfrm rot="16200000">
          <a:off x="3891204" y="740670"/>
          <a:ext cx="3616176" cy="2134834"/>
        </a:xfrm>
        <a:prstGeom prst="flowChartManualOperation">
          <a:avLst/>
        </a:prstGeom>
        <a:solidFill>
          <a:srgbClr val="FCB2E2"/>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kk-KZ" sz="2200" b="1" kern="1200" dirty="0" smtClean="0">
              <a:latin typeface="Times New Roman" pitchFamily="18" charset="0"/>
              <a:cs typeface="Times New Roman" pitchFamily="18" charset="0"/>
            </a:rPr>
            <a:t>Үлгерушілер</a:t>
          </a:r>
        </a:p>
        <a:p>
          <a:pPr lvl="0" algn="ctr" defTabSz="977900">
            <a:lnSpc>
              <a:spcPct val="90000"/>
            </a:lnSpc>
            <a:spcBef>
              <a:spcPct val="0"/>
            </a:spcBef>
            <a:spcAft>
              <a:spcPct val="35000"/>
            </a:spcAft>
          </a:pPr>
          <a:r>
            <a:rPr lang="kk-KZ" sz="2200" b="1" kern="1200" dirty="0" smtClean="0">
              <a:latin typeface="Times New Roman" pitchFamily="18" charset="0"/>
              <a:cs typeface="Times New Roman" pitchFamily="18" charset="0"/>
            </a:rPr>
            <a:t>106</a:t>
          </a:r>
        </a:p>
        <a:p>
          <a:pPr lvl="0" algn="ctr" defTabSz="977900">
            <a:lnSpc>
              <a:spcPct val="90000"/>
            </a:lnSpc>
            <a:spcBef>
              <a:spcPct val="0"/>
            </a:spcBef>
            <a:spcAft>
              <a:spcPct val="35000"/>
            </a:spcAft>
          </a:pPr>
          <a:r>
            <a:rPr lang="kk-KZ" sz="2200" b="1" kern="1200" dirty="0" smtClean="0">
              <a:latin typeface="Times New Roman" pitchFamily="18" charset="0"/>
              <a:cs typeface="Times New Roman" pitchFamily="18" charset="0"/>
            </a:rPr>
            <a:t>оқушы</a:t>
          </a:r>
          <a:endParaRPr lang="ru-RU" sz="2200" b="1" kern="1200" dirty="0">
            <a:latin typeface="Times New Roman" pitchFamily="18" charset="0"/>
            <a:cs typeface="Times New Roman" pitchFamily="18" charset="0"/>
          </a:endParaRPr>
        </a:p>
      </dsp:txBody>
      <dsp:txXfrm rot="5400000">
        <a:off x="4631875" y="723234"/>
        <a:ext cx="2134834" cy="2169706"/>
      </dsp:txXfrm>
    </dsp:sp>
    <dsp:sp modelId="{3BE39BB1-DEFC-41B5-9366-AB1EDA83030C}">
      <dsp:nvSpPr>
        <dsp:cNvPr id="0" name=""/>
        <dsp:cNvSpPr/>
      </dsp:nvSpPr>
      <dsp:spPr>
        <a:xfrm rot="16200000">
          <a:off x="-660455" y="695947"/>
          <a:ext cx="3616176" cy="2224280"/>
        </a:xfrm>
        <a:prstGeom prst="flowChartManualOperation">
          <a:avLst/>
        </a:prstGeom>
        <a:solidFill>
          <a:srgbClr val="FF0000"/>
        </a:solidFill>
        <a:ln w="9525" cap="rnd" cmpd="sng" algn="ctr">
          <a:solidFill>
            <a:schemeClr val="accent5">
              <a:shade val="90000"/>
            </a:schemeClr>
          </a:solidFill>
          <a:prstDash val="solid"/>
        </a:ln>
        <a:effectLst>
          <a:outerShdw blurRad="38100" dist="25400" dir="5400000" rotWithShape="0">
            <a:srgbClr val="000000">
              <a:alpha val="2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kk-KZ" sz="2400" b="1" kern="1200" dirty="0" smtClean="0">
              <a:solidFill>
                <a:srgbClr val="00B050"/>
              </a:solidFill>
              <a:latin typeface="Times New Roman" pitchFamily="18" charset="0"/>
              <a:cs typeface="Times New Roman" pitchFamily="18" charset="0"/>
            </a:rPr>
            <a:t>Үздіктер</a:t>
          </a:r>
        </a:p>
        <a:p>
          <a:pPr lvl="0" algn="ctr" defTabSz="1066800">
            <a:lnSpc>
              <a:spcPct val="90000"/>
            </a:lnSpc>
            <a:spcBef>
              <a:spcPct val="0"/>
            </a:spcBef>
            <a:spcAft>
              <a:spcPct val="35000"/>
            </a:spcAft>
          </a:pPr>
          <a:r>
            <a:rPr lang="kk-KZ" sz="2400" b="1" kern="1200" dirty="0" smtClean="0">
              <a:solidFill>
                <a:srgbClr val="00B050"/>
              </a:solidFill>
              <a:latin typeface="Times New Roman" pitchFamily="18" charset="0"/>
              <a:cs typeface="Times New Roman" pitchFamily="18" charset="0"/>
            </a:rPr>
            <a:t>39</a:t>
          </a:r>
        </a:p>
        <a:p>
          <a:pPr lvl="0" algn="ctr" defTabSz="1066800">
            <a:lnSpc>
              <a:spcPct val="90000"/>
            </a:lnSpc>
            <a:spcBef>
              <a:spcPct val="0"/>
            </a:spcBef>
            <a:spcAft>
              <a:spcPct val="35000"/>
            </a:spcAft>
          </a:pPr>
          <a:r>
            <a:rPr lang="kk-KZ" sz="2400" b="1" kern="1200" dirty="0" smtClean="0">
              <a:solidFill>
                <a:schemeClr val="tx1"/>
              </a:solidFill>
              <a:latin typeface="Times New Roman" pitchFamily="18" charset="0"/>
              <a:cs typeface="Times New Roman" pitchFamily="18" charset="0"/>
            </a:rPr>
            <a:t>оқушы</a:t>
          </a:r>
        </a:p>
        <a:p>
          <a:pPr lvl="0" algn="ctr" defTabSz="1066800">
            <a:lnSpc>
              <a:spcPct val="90000"/>
            </a:lnSpc>
            <a:spcBef>
              <a:spcPct val="0"/>
            </a:spcBef>
            <a:spcAft>
              <a:spcPct val="35000"/>
            </a:spcAft>
          </a:pPr>
          <a:endParaRPr lang="ru-RU" sz="1600" kern="1200" dirty="0">
            <a:latin typeface="Times New Roman" pitchFamily="18" charset="0"/>
            <a:cs typeface="Times New Roman" pitchFamily="18" charset="0"/>
          </a:endParaRPr>
        </a:p>
      </dsp:txBody>
      <dsp:txXfrm rot="5400000">
        <a:off x="35493" y="723234"/>
        <a:ext cx="2224280" cy="2169706"/>
      </dsp:txXfrm>
    </dsp:sp>
    <dsp:sp modelId="{F3C9AB2F-5477-4831-8964-AD90A2F560E5}">
      <dsp:nvSpPr>
        <dsp:cNvPr id="0" name=""/>
        <dsp:cNvSpPr/>
      </dsp:nvSpPr>
      <dsp:spPr>
        <a:xfrm rot="16200000">
          <a:off x="1729303" y="790967"/>
          <a:ext cx="3616176" cy="2034241"/>
        </a:xfrm>
        <a:prstGeom prst="flowChartManualOperation">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kk-KZ" sz="2400" b="1" kern="1200" dirty="0" smtClean="0">
              <a:solidFill>
                <a:srgbClr val="FF0000"/>
              </a:solidFill>
              <a:latin typeface="Times New Roman" panose="02020603050405020304" pitchFamily="18" charset="0"/>
              <a:cs typeface="Times New Roman" panose="02020603050405020304" pitchFamily="18" charset="0"/>
            </a:rPr>
            <a:t>Екпінділер</a:t>
          </a:r>
        </a:p>
        <a:p>
          <a:pPr lvl="0" algn="ctr" defTabSz="1066800">
            <a:lnSpc>
              <a:spcPct val="90000"/>
            </a:lnSpc>
            <a:spcBef>
              <a:spcPct val="0"/>
            </a:spcBef>
            <a:spcAft>
              <a:spcPct val="35000"/>
            </a:spcAft>
          </a:pPr>
          <a:r>
            <a:rPr lang="kk-KZ" sz="2400" b="1" kern="1200" dirty="0" smtClean="0">
              <a:solidFill>
                <a:schemeClr val="tx1"/>
              </a:solidFill>
              <a:latin typeface="Times New Roman" panose="02020603050405020304" pitchFamily="18" charset="0"/>
              <a:cs typeface="Times New Roman" panose="02020603050405020304" pitchFamily="18" charset="0"/>
            </a:rPr>
            <a:t>147оқушы</a:t>
          </a:r>
          <a:endParaRPr lang="ru-RU" sz="2400" kern="1200" dirty="0">
            <a:solidFill>
              <a:schemeClr val="tx1"/>
            </a:solidFill>
          </a:endParaRPr>
        </a:p>
      </dsp:txBody>
      <dsp:txXfrm rot="5400000">
        <a:off x="2520270" y="723235"/>
        <a:ext cx="2034241" cy="2169706"/>
      </dsp:txXfrm>
    </dsp:sp>
    <dsp:sp modelId="{645C7502-CE27-4B5E-A24A-7284F591D743}">
      <dsp:nvSpPr>
        <dsp:cNvPr id="0" name=""/>
        <dsp:cNvSpPr/>
      </dsp:nvSpPr>
      <dsp:spPr>
        <a:xfrm rot="16200000">
          <a:off x="6063682" y="790967"/>
          <a:ext cx="3616176" cy="2034241"/>
        </a:xfrm>
        <a:prstGeom prst="flowChartManualOperation">
          <a:avLst/>
        </a:prstGeom>
        <a:solidFill>
          <a:schemeClr val="accent4">
            <a:tint val="70000"/>
            <a:lumMod val="104000"/>
          </a:schemeClr>
        </a:solidFill>
        <a:ln w="9525" cap="rnd" cmpd="sng" algn="ctr">
          <a:solidFill>
            <a:schemeClr val="accent4">
              <a:shade val="90000"/>
            </a:schemeClr>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kk-KZ" sz="2000" b="1" kern="1200" dirty="0" smtClean="0">
              <a:solidFill>
                <a:srgbClr val="7030A0"/>
              </a:solidFill>
              <a:latin typeface="Times New Roman" panose="02020603050405020304" pitchFamily="18" charset="0"/>
              <a:cs typeface="Times New Roman" panose="02020603050405020304" pitchFamily="18" charset="0"/>
            </a:rPr>
            <a:t>Үлгермеушілер</a:t>
          </a:r>
        </a:p>
        <a:p>
          <a:pPr lvl="0" algn="ctr" defTabSz="889000">
            <a:lnSpc>
              <a:spcPct val="90000"/>
            </a:lnSpc>
            <a:spcBef>
              <a:spcPct val="0"/>
            </a:spcBef>
            <a:spcAft>
              <a:spcPct val="35000"/>
            </a:spcAft>
          </a:pPr>
          <a:endParaRPr lang="kk-KZ" sz="1800" b="1" kern="1200" dirty="0" smtClean="0">
            <a:latin typeface="Times New Roman" panose="02020603050405020304" pitchFamily="18" charset="0"/>
            <a:cs typeface="Times New Roman" panose="02020603050405020304" pitchFamily="18" charset="0"/>
          </a:endParaRPr>
        </a:p>
      </dsp:txBody>
      <dsp:txXfrm rot="5400000">
        <a:off x="6854649" y="723235"/>
        <a:ext cx="2034241" cy="216970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6213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19390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9150F2-B446-464C-A31E-52CCD52A2866}"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0676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97BEDA0E-FC03-499B-9FAD-5AF82A3D9257}" type="datetimeFigureOut">
              <a:rPr lang="ru-RU" smtClean="0"/>
              <a:t>26.10.2020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157854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97BEDA0E-FC03-499B-9FAD-5AF82A3D9257}" type="datetimeFigureOut">
              <a:rPr lang="ru-RU" smtClean="0"/>
              <a:t>26.10.2020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150F2-B446-464C-A31E-52CCD52A2866}"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22708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97BEDA0E-FC03-499B-9FAD-5AF82A3D9257}" type="datetimeFigureOut">
              <a:rPr lang="ru-RU" smtClean="0"/>
              <a:t>26.10.2020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1495349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504934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379246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34443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7BEDA0E-FC03-499B-9FAD-5AF82A3D9257}" type="datetimeFigureOut">
              <a:rPr lang="ru-RU" smtClean="0"/>
              <a:t>26.10.2020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101514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7BEDA0E-FC03-499B-9FAD-5AF82A3D9257}" type="datetimeFigureOut">
              <a:rPr lang="ru-RU" smtClean="0"/>
              <a:t>26.10.2020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112303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7BEDA0E-FC03-499B-9FAD-5AF82A3D9257}" type="datetimeFigureOut">
              <a:rPr lang="ru-RU" smtClean="0"/>
              <a:t>26.10.2020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46245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7BEDA0E-FC03-499B-9FAD-5AF82A3D9257}" type="datetimeFigureOut">
              <a:rPr lang="ru-RU" smtClean="0"/>
              <a:t>26.10.2020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281745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EDA0E-FC03-499B-9FAD-5AF82A3D9257}" type="datetimeFigureOut">
              <a:rPr lang="ru-RU" smtClean="0"/>
              <a:t>26.10.2020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285938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7BEDA0E-FC03-499B-9FAD-5AF82A3D9257}" type="datetimeFigureOut">
              <a:rPr lang="ru-RU" smtClean="0"/>
              <a:t>26.10.2020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266154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7BEDA0E-FC03-499B-9FAD-5AF82A3D9257}" type="datetimeFigureOut">
              <a:rPr lang="ru-RU" smtClean="0"/>
              <a:t>26.10.2020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9150F2-B446-464C-A31E-52CCD52A2866}" type="slidenum">
              <a:rPr lang="ru-RU" smtClean="0"/>
              <a:t>‹#›</a:t>
            </a:fld>
            <a:endParaRPr lang="ru-RU"/>
          </a:p>
        </p:txBody>
      </p:sp>
    </p:spTree>
    <p:extLst>
      <p:ext uri="{BB962C8B-B14F-4D97-AF65-F5344CB8AC3E}">
        <p14:creationId xmlns:p14="http://schemas.microsoft.com/office/powerpoint/2010/main" val="4022445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7BEDA0E-FC03-499B-9FAD-5AF82A3D9257}" type="datetimeFigureOut">
              <a:rPr lang="ru-RU" smtClean="0"/>
              <a:t>26.10.2020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E9150F2-B446-464C-A31E-52CCD52A2866}" type="slidenum">
              <a:rPr lang="ru-RU" smtClean="0"/>
              <a:t>‹#›</a:t>
            </a:fld>
            <a:endParaRPr lang="ru-RU"/>
          </a:p>
        </p:txBody>
      </p:sp>
    </p:spTree>
    <p:extLst>
      <p:ext uri="{BB962C8B-B14F-4D97-AF65-F5344CB8AC3E}">
        <p14:creationId xmlns:p14="http://schemas.microsoft.com/office/powerpoint/2010/main" val="3666990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445" y="1150883"/>
            <a:ext cx="10767849" cy="5644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Заголовок 1"/>
          <p:cNvSpPr>
            <a:spLocks noGrp="1"/>
          </p:cNvSpPr>
          <p:nvPr>
            <p:ph type="ctrTitle"/>
          </p:nvPr>
        </p:nvSpPr>
        <p:spPr>
          <a:xfrm>
            <a:off x="1694791" y="220718"/>
            <a:ext cx="8797159" cy="930165"/>
          </a:xfrm>
        </p:spPr>
        <p:txBody>
          <a:bodyPr>
            <a:normAutofit fontScale="90000"/>
          </a:bodyPr>
          <a:lstStyle/>
          <a:p>
            <a:pPr algn="ctr"/>
            <a:r>
              <a:rPr lang="ru-RU" sz="2800" b="1" dirty="0" smtClean="0">
                <a:solidFill>
                  <a:srgbClr val="0070C0"/>
                </a:solidFill>
                <a:latin typeface="Times New Roman" panose="02020603050405020304" pitchFamily="18" charset="0"/>
                <a:cs typeface="Times New Roman" panose="02020603050405020304" pitchFamily="18" charset="0"/>
              </a:rPr>
              <a:t>«</a:t>
            </a:r>
            <a:r>
              <a:rPr lang="ru-RU" sz="2800" b="1" dirty="0" err="1" smtClean="0">
                <a:solidFill>
                  <a:srgbClr val="0070C0"/>
                </a:solidFill>
                <a:latin typeface="Times New Roman" panose="02020603050405020304" pitchFamily="18" charset="0"/>
                <a:cs typeface="Times New Roman" panose="02020603050405020304" pitchFamily="18" charset="0"/>
              </a:rPr>
              <a:t>М.Ғабдуллин</a:t>
            </a:r>
            <a:r>
              <a:rPr lang="ru-RU" sz="2800" b="1" dirty="0" smtClean="0">
                <a:solidFill>
                  <a:srgbClr val="0070C0"/>
                </a:solidFill>
                <a:latin typeface="Times New Roman" panose="02020603050405020304" pitchFamily="18" charset="0"/>
                <a:cs typeface="Times New Roman" panose="02020603050405020304" pitchFamily="18" charset="0"/>
              </a:rPr>
              <a:t> </a:t>
            </a:r>
            <a:r>
              <a:rPr lang="ru-RU" sz="2800" b="1" dirty="0" err="1" smtClean="0">
                <a:solidFill>
                  <a:srgbClr val="0070C0"/>
                </a:solidFill>
                <a:latin typeface="Times New Roman" panose="02020603050405020304" pitchFamily="18" charset="0"/>
                <a:cs typeface="Times New Roman" panose="02020603050405020304" pitchFamily="18" charset="0"/>
              </a:rPr>
              <a:t>атындағы</a:t>
            </a:r>
            <a:r>
              <a:rPr lang="ru-RU" sz="2800" b="1" dirty="0" smtClean="0">
                <a:solidFill>
                  <a:srgbClr val="0070C0"/>
                </a:solidFill>
                <a:latin typeface="Times New Roman" panose="02020603050405020304" pitchFamily="18" charset="0"/>
                <a:cs typeface="Times New Roman" panose="02020603050405020304" pitchFamily="18" charset="0"/>
              </a:rPr>
              <a:t> </a:t>
            </a:r>
            <a:r>
              <a:rPr lang="ru-RU" sz="2800" b="1" dirty="0" err="1" smtClean="0">
                <a:solidFill>
                  <a:srgbClr val="0070C0"/>
                </a:solidFill>
                <a:latin typeface="Times New Roman" panose="02020603050405020304" pitchFamily="18" charset="0"/>
                <a:cs typeface="Times New Roman" panose="02020603050405020304" pitchFamily="18" charset="0"/>
              </a:rPr>
              <a:t>жалпы</a:t>
            </a:r>
            <a:r>
              <a:rPr lang="ru-RU" sz="2800" b="1" dirty="0" smtClean="0">
                <a:solidFill>
                  <a:srgbClr val="0070C0"/>
                </a:solidFill>
                <a:latin typeface="Times New Roman" panose="02020603050405020304" pitchFamily="18" charset="0"/>
                <a:cs typeface="Times New Roman" panose="02020603050405020304" pitchFamily="18" charset="0"/>
              </a:rPr>
              <a:t> </a:t>
            </a:r>
            <a:r>
              <a:rPr lang="ru-RU" sz="2800" b="1" dirty="0" err="1" smtClean="0">
                <a:solidFill>
                  <a:srgbClr val="0070C0"/>
                </a:solidFill>
                <a:latin typeface="Times New Roman" panose="02020603050405020304" pitchFamily="18" charset="0"/>
                <a:cs typeface="Times New Roman" panose="02020603050405020304" pitchFamily="18" charset="0"/>
              </a:rPr>
              <a:t>білім</a:t>
            </a:r>
            <a:r>
              <a:rPr lang="ru-RU" sz="2800" b="1" dirty="0" smtClean="0">
                <a:solidFill>
                  <a:srgbClr val="0070C0"/>
                </a:solidFill>
                <a:latin typeface="Times New Roman" panose="02020603050405020304" pitchFamily="18" charset="0"/>
                <a:cs typeface="Times New Roman" panose="02020603050405020304" pitchFamily="18" charset="0"/>
              </a:rPr>
              <a:t> </a:t>
            </a:r>
            <a:r>
              <a:rPr lang="ru-RU" sz="2800" b="1" dirty="0" err="1" smtClean="0">
                <a:solidFill>
                  <a:srgbClr val="0070C0"/>
                </a:solidFill>
                <a:latin typeface="Times New Roman" panose="02020603050405020304" pitchFamily="18" charset="0"/>
                <a:cs typeface="Times New Roman" panose="02020603050405020304" pitchFamily="18" charset="0"/>
              </a:rPr>
              <a:t>беретін</a:t>
            </a:r>
            <a:r>
              <a:rPr lang="ru-RU" sz="2800" b="1" dirty="0" smtClean="0">
                <a:solidFill>
                  <a:srgbClr val="0070C0"/>
                </a:solidFill>
                <a:latin typeface="Times New Roman" panose="02020603050405020304" pitchFamily="18" charset="0"/>
                <a:cs typeface="Times New Roman" panose="02020603050405020304" pitchFamily="18" charset="0"/>
              </a:rPr>
              <a:t> орта </a:t>
            </a:r>
            <a:r>
              <a:rPr lang="ru-RU" sz="2800" b="1" dirty="0" err="1" smtClean="0">
                <a:solidFill>
                  <a:srgbClr val="0070C0"/>
                </a:solidFill>
                <a:latin typeface="Times New Roman" panose="02020603050405020304" pitchFamily="18" charset="0"/>
                <a:cs typeface="Times New Roman" panose="02020603050405020304" pitchFamily="18" charset="0"/>
              </a:rPr>
              <a:t>мектеп-гимназиясы»КММ</a:t>
            </a:r>
            <a:endParaRPr lang="ru-RU"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1396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19807" y="1517075"/>
            <a:ext cx="10531365" cy="2585323"/>
          </a:xfrm>
          <a:prstGeom prst="rect">
            <a:avLst/>
          </a:prstGeom>
        </p:spPr>
        <p:txBody>
          <a:bodyPr wrap="square">
            <a:spAutoFit/>
          </a:bodyPr>
          <a:lstStyle/>
          <a:p>
            <a:pPr indent="449580" algn="just">
              <a:spcAft>
                <a:spcPts val="0"/>
              </a:spcAft>
            </a:pPr>
            <a:r>
              <a:rPr lang="kk-KZ" dirty="0">
                <a:latin typeface="Times New Roman" panose="02020603050405020304" pitchFamily="18" charset="0"/>
                <a:ea typeface="Times New Roman" panose="02020603050405020304" pitchFamily="18" charset="0"/>
              </a:rPr>
              <a:t>Білімді терең игертудің тиімді әдіс-тәсілдерін іздестіру арқылы шығармашылыққа жетелейтін орта-мектеп.</a:t>
            </a:r>
            <a:r>
              <a:rPr lang="kk-KZ" dirty="0">
                <a:latin typeface="Times New Roman" panose="02020603050405020304" pitchFamily="18" charset="0"/>
                <a:ea typeface="Calibri" panose="020F0502020204030204" pitchFamily="34" charset="0"/>
              </a:rPr>
              <a:t> Мұғалімдеріміздің жан-жақты дамып, тәжірибе алмасуына мүмкіндік жасайтын іс-шаралар: ашық сабақтар, сыныптан тыс іс-шаралар. Ұстаздарымыз мектептің даму жоспарына сәйкес белгіленген іс-шараларды өз деңгейінде өткізуге атсалысты 2019-2020 оқу жылының І жартыжылдығында </a:t>
            </a:r>
            <a:r>
              <a:rPr lang="kk-KZ" dirty="0">
                <a:latin typeface="Times New Roman" panose="02020603050405020304" pitchFamily="18" charset="0"/>
                <a:ea typeface="Times New Roman" panose="02020603050405020304" pitchFamily="18" charset="0"/>
              </a:rPr>
              <a:t>14-24 қазан аралығында дене шынықтыру және АӘД бірлестігінің онкүндігі</a:t>
            </a:r>
            <a:r>
              <a:rPr lang="kk-KZ" dirty="0">
                <a:latin typeface="Times New Roman" panose="02020603050405020304" pitchFamily="18" charset="0"/>
                <a:ea typeface="BatangChe" panose="02030609000101010101" pitchFamily="49" charset="-127"/>
              </a:rPr>
              <a:t> өтіп,сараптама жасалып, «өте жақсы» деп ,</a:t>
            </a:r>
            <a:r>
              <a:rPr lang="kk-KZ" dirty="0">
                <a:latin typeface="Times New Roman" panose="02020603050405020304" pitchFamily="18" charset="0"/>
                <a:ea typeface="Times New Roman" panose="02020603050405020304" pitchFamily="18" charset="0"/>
              </a:rPr>
              <a:t>9-14.12.19 аралығында шет тілдер бірлестігінің апталығы өтіп, </a:t>
            </a:r>
            <a:r>
              <a:rPr lang="kk-KZ" dirty="0">
                <a:latin typeface="Times New Roman" panose="02020603050405020304" pitchFamily="18" charset="0"/>
                <a:ea typeface="BatangChe" panose="02030609000101010101" pitchFamily="49" charset="-127"/>
              </a:rPr>
              <a:t>«жақсы» деп бағаланды.</a:t>
            </a:r>
            <a:endParaRPr lang="ru-RU" dirty="0">
              <a:latin typeface="Times New Roman" panose="02020603050405020304" pitchFamily="18" charset="0"/>
              <a:ea typeface="Times New Roman" panose="02020603050405020304" pitchFamily="18" charset="0"/>
            </a:endParaRPr>
          </a:p>
          <a:p>
            <a:pPr>
              <a:spcAft>
                <a:spcPts val="0"/>
              </a:spcAft>
            </a:pPr>
            <a:r>
              <a:rPr lang="kk-KZ" dirty="0">
                <a:latin typeface="Times New Roman" panose="02020603050405020304" pitchFamily="18" charset="0"/>
                <a:ea typeface="Times New Roman" panose="02020603050405020304" pitchFamily="18" charset="0"/>
              </a:rPr>
              <a:t>Қаңтар айында 2-4 сынып оқушылары арасында  «Білімділер бекеті» сайысы өтті. Бастауыш сынып мұғалімдері оқушыларды  топқа бөліп, қызықты  тапсырмалар  дайындады. </a:t>
            </a:r>
            <a:endParaRPr lang="ru-RU" dirty="0">
              <a:latin typeface="Times New Roman" panose="02020603050405020304" pitchFamily="18" charset="0"/>
              <a:ea typeface="Times New Roman" panose="02020603050405020304" pitchFamily="18" charset="0"/>
            </a:endParaRPr>
          </a:p>
          <a:p>
            <a:r>
              <a:rPr lang="kk-KZ" dirty="0">
                <a:latin typeface="Times New Roman" panose="02020603050405020304" pitchFamily="18" charset="0"/>
                <a:ea typeface="Times New Roman" panose="02020603050405020304" pitchFamily="18" charset="0"/>
              </a:rPr>
              <a:t>Ақпан  айында  өзін-өзі тану пәні  бойынша өткен апталық «өте жақсы»  деп бағаланды</a:t>
            </a:r>
            <a:endParaRPr lang="ru-RU" dirty="0"/>
          </a:p>
        </p:txBody>
      </p:sp>
    </p:spTree>
    <p:extLst>
      <p:ext uri="{BB962C8B-B14F-4D97-AF65-F5344CB8AC3E}">
        <p14:creationId xmlns:p14="http://schemas.microsoft.com/office/powerpoint/2010/main" val="760519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7917" y="641152"/>
            <a:ext cx="11466785" cy="5909310"/>
          </a:xfrm>
          <a:prstGeom prst="rect">
            <a:avLst/>
          </a:prstGeom>
        </p:spPr>
        <p:txBody>
          <a:bodyPr wrap="square">
            <a:spAutoFit/>
          </a:bodyPr>
          <a:lstStyle/>
          <a:p>
            <a:pPr algn="ctr"/>
            <a:r>
              <a:rPr lang="kk-KZ" b="1" dirty="0" smtClean="0">
                <a:latin typeface="Times New Roman" panose="02020603050405020304" pitchFamily="18" charset="0"/>
                <a:cs typeface="Times New Roman" panose="02020603050405020304" pitchFamily="18" charset="0"/>
              </a:rPr>
              <a:t>Мұғалімдер жетістіғі:</a:t>
            </a:r>
          </a:p>
          <a:p>
            <a:pPr algn="ctr"/>
            <a:endParaRPr lang="kk-KZ" b="1" dirty="0" smtClean="0">
              <a:latin typeface="Times New Roman" panose="02020603050405020304" pitchFamily="18" charset="0"/>
              <a:cs typeface="Times New Roman" panose="02020603050405020304" pitchFamily="18" charset="0"/>
            </a:endParaRPr>
          </a:p>
          <a:p>
            <a:r>
              <a:rPr lang="kk-KZ" dirty="0" smtClean="0">
                <a:latin typeface="Times New Roman" panose="02020603050405020304" pitchFamily="18" charset="0"/>
                <a:cs typeface="Times New Roman" panose="02020603050405020304" pitchFamily="18" charset="0"/>
              </a:rPr>
              <a:t>Халелова </a:t>
            </a:r>
            <a:r>
              <a:rPr lang="kk-KZ" dirty="0">
                <a:latin typeface="Times New Roman" panose="02020603050405020304" pitchFamily="18" charset="0"/>
                <a:cs typeface="Times New Roman" panose="02020603050405020304" pitchFamily="18" charset="0"/>
              </a:rPr>
              <a:t>Э.М.–НИО-дан І дәрежелі ДИПЛОМ, Қазан  инфо сайты ұйымдастырғанреспубликалық онлайн олимпиадасынан қазақ тілі мен әдебиеті пәні бойынша І дәрежелі ДИПЛОМ,ТИО-дан ІІІ дәрежелі ДИПЛОМ;</a:t>
            </a:r>
            <a:endParaRPr lang="ru-RU"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Канимаганбетова Г.У.  НИО І дәрежелі ДИПЛОМ, Ұстаз тілегі Алғыс хат  .</a:t>
            </a:r>
            <a:endParaRPr lang="ru-RU"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Калибаева Г.М.–NIO І Дәрежелі Диплом, Мұрагер интелектуалдық порталынан Алғыс хат.; </a:t>
            </a:r>
            <a:endParaRPr lang="ru-RU"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Асқанбаева Г.Б.–NIO І Дәрежелі Диплом ,Халықаралық ғылым мен білімді қолдау орталығының </a:t>
            </a:r>
            <a:r>
              <a:rPr lang="kk-KZ" dirty="0" smtClean="0">
                <a:latin typeface="Times New Roman" panose="02020603050405020304" pitchFamily="18" charset="0"/>
                <a:cs typeface="Times New Roman" panose="02020603050405020304" pitchFamily="18" charset="0"/>
              </a:rPr>
              <a:t>колдауымен</a:t>
            </a:r>
          </a:p>
          <a:p>
            <a:r>
              <a:rPr lang="kk-KZ" dirty="0" smtClean="0">
                <a:latin typeface="Times New Roman" panose="02020603050405020304" pitchFamily="18" charset="0"/>
                <a:cs typeface="Times New Roman" panose="02020603050405020304" pitchFamily="18" charset="0"/>
              </a:rPr>
              <a:t>«</a:t>
            </a:r>
            <a:r>
              <a:rPr lang="kk-KZ" dirty="0">
                <a:latin typeface="Times New Roman" panose="02020603050405020304" pitchFamily="18" charset="0"/>
                <a:cs typeface="Times New Roman" panose="02020603050405020304" pitchFamily="18" charset="0"/>
              </a:rPr>
              <a:t>Мың бала» интеллектуалды білім сайтының ұйымдастыруымен оқушылар арасында өткен Республикалық «Мәнерлеп оқу» атты сайысына өз шәкірттерін белсенді қатыстырып, білім саласының дамуына қосқан үлесі </a:t>
            </a:r>
            <a:endParaRPr lang="kk-KZ" dirty="0" smtClean="0">
              <a:latin typeface="Times New Roman" panose="02020603050405020304" pitchFamily="18" charset="0"/>
              <a:cs typeface="Times New Roman" panose="02020603050405020304" pitchFamily="18" charset="0"/>
            </a:endParaRPr>
          </a:p>
          <a:p>
            <a:r>
              <a:rPr lang="kk-KZ" dirty="0" smtClean="0">
                <a:latin typeface="Times New Roman" panose="02020603050405020304" pitchFamily="18" charset="0"/>
                <a:cs typeface="Times New Roman" panose="02020603050405020304" pitchFamily="18" charset="0"/>
              </a:rPr>
              <a:t>үшін </a:t>
            </a:r>
            <a:r>
              <a:rPr lang="kk-KZ" dirty="0">
                <a:latin typeface="Times New Roman" panose="02020603050405020304" pitchFamily="18" charset="0"/>
                <a:cs typeface="Times New Roman" panose="02020603050405020304" pitchFamily="18" charset="0"/>
              </a:rPr>
              <a:t>Құрмет грамотасы, «Мың бала»интел.білім сайтынан Алғыс хат, Бастауыш сынып математика </a:t>
            </a:r>
            <a:endParaRPr lang="kk-KZ" dirty="0" smtClean="0">
              <a:latin typeface="Times New Roman" panose="02020603050405020304" pitchFamily="18" charset="0"/>
              <a:cs typeface="Times New Roman" panose="02020603050405020304" pitchFamily="18" charset="0"/>
            </a:endParaRPr>
          </a:p>
          <a:p>
            <a:r>
              <a:rPr lang="kk-KZ" dirty="0" smtClean="0">
                <a:latin typeface="Times New Roman" panose="02020603050405020304" pitchFamily="18" charset="0"/>
                <a:cs typeface="Times New Roman" panose="02020603050405020304" pitchFamily="18" charset="0"/>
              </a:rPr>
              <a:t>олимпиадасынан </a:t>
            </a:r>
            <a:r>
              <a:rPr lang="kk-KZ" dirty="0">
                <a:latin typeface="Times New Roman" panose="02020603050405020304" pitchFamily="18" charset="0"/>
                <a:cs typeface="Times New Roman" panose="02020603050405020304" pitchFamily="18" charset="0"/>
              </a:rPr>
              <a:t>ІІІ Дәрежелі Диплом, Ebilim.kz І Дәрежелі Диплом.</a:t>
            </a:r>
            <a:endParaRPr lang="ru-RU" dirty="0">
              <a:latin typeface="Times New Roman" panose="02020603050405020304" pitchFamily="18" charset="0"/>
              <a:cs typeface="Times New Roman" panose="02020603050405020304" pitchFamily="18" charset="0"/>
            </a:endParaRPr>
          </a:p>
          <a:p>
            <a:pPr algn="just">
              <a:spcAft>
                <a:spcPts val="0"/>
              </a:spcAft>
            </a:pPr>
            <a:r>
              <a:rPr lang="kk-KZ" dirty="0" smtClean="0">
                <a:latin typeface="Times New Roman" panose="02020603050405020304" pitchFamily="18" charset="0"/>
                <a:ea typeface="Times New Roman" panose="02020603050405020304" pitchFamily="18" charset="0"/>
                <a:cs typeface="Times New Roman" panose="02020603050405020304" pitchFamily="18" charset="0"/>
              </a:rPr>
              <a:t>Қошанова </a:t>
            </a:r>
            <a:r>
              <a:rPr lang="kk-KZ" dirty="0">
                <a:latin typeface="Times New Roman" panose="02020603050405020304" pitchFamily="18" charset="0"/>
                <a:ea typeface="Times New Roman" panose="02020603050405020304" pitchFamily="18" charset="0"/>
                <a:cs typeface="Times New Roman" panose="02020603050405020304" pitchFamily="18" charset="0"/>
              </a:rPr>
              <a:t>А.О.–Ziatker.kz  Қазақстан  Республикасының   Білім және Ғылым порталында авторлық  материал жариялағаны үшін  алғыс хат ,Ziatker.kz- Қазақстан  Республикасының   Білім және Ғылым порталында авторлық  материал жариялаған - сертификат ,Ziatker.kz - Қазақстан  Республикасының   Білім және Ғылым порталында  көрсеткен белсенділігі үшін  Құрмет грамотасы ;</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dirty="0">
                <a:latin typeface="Times New Roman" panose="02020603050405020304" pitchFamily="18" charset="0"/>
                <a:ea typeface="Times New Roman" panose="02020603050405020304" pitchFamily="18" charset="0"/>
                <a:cs typeface="Times New Roman" panose="02020603050405020304" pitchFamily="18" charset="0"/>
              </a:rPr>
              <a:t>Зиядина М.Б– NIO І Дәрежелі Диплом, «Мұрагер» интеллектуалдық порталынан  Алғыс хат, Ebilim.kz І Дәрежелі Диплом</a:t>
            </a:r>
            <a:r>
              <a:rPr lang="kk-KZ"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kk-KZ" dirty="0">
                <a:latin typeface="Times New Roman" panose="02020603050405020304" pitchFamily="18" charset="0"/>
                <a:ea typeface="Times New Roman" panose="02020603050405020304" pitchFamily="18" charset="0"/>
                <a:cs typeface="Times New Roman" panose="02020603050405020304" pitchFamily="18" charset="0"/>
              </a:rPr>
              <a:t>Касымов К.Н. «Учителя,КЗ»  ХХІ ғасыр педагогі ІІ Республикалық олимпиадасынан ІІ орын және Зеренді ауданының әкімінен Алғыс хат;</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72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0428" y="529442"/>
            <a:ext cx="10515599" cy="5078313"/>
          </a:xfrm>
          <a:prstGeom prst="rect">
            <a:avLst/>
          </a:prstGeom>
        </p:spPr>
        <p:txBody>
          <a:bodyPr wrap="square">
            <a:spAutoFit/>
          </a:bodyPr>
          <a:lstStyle/>
          <a:p>
            <a:pPr algn="just">
              <a:spcAft>
                <a:spcPts val="0"/>
              </a:spcAft>
            </a:pPr>
            <a:r>
              <a:rPr lang="kk-KZ" dirty="0" smtClean="0">
                <a:latin typeface="Times New Roman" panose="02020603050405020304" pitchFamily="18" charset="0"/>
                <a:ea typeface="Times New Roman" panose="02020603050405020304" pitchFamily="18" charset="0"/>
                <a:cs typeface="Times New Roman" panose="02020603050405020304" pitchFamily="18" charset="0"/>
              </a:rPr>
              <a:t>Касымова </a:t>
            </a:r>
            <a:r>
              <a:rPr lang="kk-KZ" dirty="0">
                <a:latin typeface="Times New Roman" panose="02020603050405020304" pitchFamily="18" charset="0"/>
                <a:ea typeface="Times New Roman" panose="02020603050405020304" pitchFamily="18" charset="0"/>
                <a:cs typeface="Times New Roman" panose="02020603050405020304" pitchFamily="18" charset="0"/>
              </a:rPr>
              <a:t>К.К</a:t>
            </a:r>
            <a:r>
              <a:rPr lang="kk-KZ"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kk-KZ" dirty="0">
                <a:latin typeface="Times New Roman" panose="02020603050405020304" pitchFamily="18" charset="0"/>
                <a:ea typeface="Times New Roman" panose="02020603050405020304" pitchFamily="18" charset="0"/>
                <a:cs typeface="Times New Roman" panose="02020603050405020304" pitchFamily="18" charset="0"/>
              </a:rPr>
              <a:t>2019 ж №11 санында «Білім беру ұйымының әдіскері» журналының «</a:t>
            </a:r>
            <a:r>
              <a:rPr lang="ru-RU" kern="1800" dirty="0">
                <a:latin typeface="Times New Roman" panose="02020603050405020304" pitchFamily="18" charset="0"/>
                <a:ea typeface="Times New Roman" panose="02020603050405020304" pitchFamily="18" charset="0"/>
                <a:cs typeface="Times New Roman" panose="02020603050405020304" pitchFamily="18" charset="0"/>
              </a:rPr>
              <a:t>Активные методы обучения в школе: опыт коллег»</a:t>
            </a:r>
            <a:r>
              <a:rPr lang="kk-KZ" kern="1800" dirty="0">
                <a:latin typeface="Times New Roman" panose="02020603050405020304" pitchFamily="18" charset="0"/>
                <a:ea typeface="Times New Roman" panose="02020603050405020304" pitchFamily="18" charset="0"/>
                <a:cs typeface="Times New Roman" panose="02020603050405020304" pitchFamily="18" charset="0"/>
              </a:rPr>
              <a:t> мақаласы жарияланды. Биылғы оқу жылында Қасымова К.К. Қазақстан педагогтар қауымдастығынан «Қазақстанның үздік ұстазы» орденімен марапатталды.</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r>
              <a:rPr lang="kk-KZ" dirty="0">
                <a:latin typeface="Times New Roman" panose="02020603050405020304" pitchFamily="18" charset="0"/>
                <a:ea typeface="Calibri" panose="020F0502020204030204" pitchFamily="34" charset="0"/>
                <a:cs typeface="Times New Roman" panose="02020603050405020304" pitchFamily="18" charset="0"/>
              </a:rPr>
              <a:t>Кадыржанова Аяулым Б. ағылшын тілі пәнінен Онлайн олимпиадаға қатысып, ІІ Дәрежелі ДИПЛОМ </a:t>
            </a:r>
            <a:endParaRPr lang="ru-RU" dirty="0">
              <a:latin typeface="Times New Roman" panose="02020603050405020304" pitchFamily="18" charset="0"/>
              <a:cs typeface="Times New Roman" panose="02020603050405020304" pitchFamily="18" charset="0"/>
            </a:endParaRPr>
          </a:p>
          <a:p>
            <a:pPr>
              <a:spcAft>
                <a:spcPts val="0"/>
              </a:spcAft>
            </a:pPr>
            <a:r>
              <a:rPr lang="kk-KZ" dirty="0">
                <a:latin typeface="Times New Roman" panose="02020603050405020304" pitchFamily="18" charset="0"/>
                <a:ea typeface="Calibri" panose="020F0502020204030204" pitchFamily="34" charset="0"/>
                <a:cs typeface="Times New Roman" panose="02020603050405020304" pitchFamily="18" charset="0"/>
              </a:rPr>
              <a:t>Бейсенбай Айнаш Б  НИО-дан 2-орын,  мұғалімдер арасында өткен</a:t>
            </a:r>
            <a:r>
              <a:rPr lang="kk-KZ" dirty="0">
                <a:latin typeface="Times New Roman" panose="02020603050405020304" pitchFamily="18" charset="0"/>
                <a:ea typeface="Times New Roman" panose="02020603050405020304" pitchFamily="18" charset="0"/>
                <a:cs typeface="Times New Roman" panose="02020603050405020304" pitchFamily="18" charset="0"/>
              </a:rPr>
              <a:t>«Clever» олимпиадасына қатысып, Алғыс хатпен марапатталды</a:t>
            </a:r>
            <a:r>
              <a:rPr lang="kk-KZ"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ru-RU" b="1" dirty="0" smtClean="0">
                <a:latin typeface="Times New Roman" panose="02020603050405020304" pitchFamily="18" charset="0"/>
                <a:cs typeface="Times New Roman" panose="02020603050405020304" pitchFamily="18" charset="0"/>
              </a:rPr>
              <a:t>2020-21</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оқу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жылының</a:t>
            </a:r>
            <a:r>
              <a:rPr lang="ru-RU" dirty="0" smtClean="0">
                <a:latin typeface="Times New Roman" panose="02020603050405020304" pitchFamily="18" charset="0"/>
                <a:cs typeface="Times New Roman" panose="02020603050405020304" pitchFamily="18" charset="0"/>
              </a:rPr>
              <a:t> І </a:t>
            </a:r>
            <a:r>
              <a:rPr lang="ru-RU" dirty="0" err="1" smtClean="0">
                <a:latin typeface="Times New Roman" panose="02020603050405020304" pitchFamily="18" charset="0"/>
                <a:cs typeface="Times New Roman" panose="02020603050405020304" pitchFamily="18" charset="0"/>
              </a:rPr>
              <a:t>тоқсанында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Садықова</a:t>
            </a:r>
            <a:r>
              <a:rPr lang="ru-RU" dirty="0" smtClean="0">
                <a:latin typeface="Times New Roman" panose="02020603050405020304" pitchFamily="18" charset="0"/>
                <a:cs typeface="Times New Roman" panose="02020603050405020304" pitchFamily="18" charset="0"/>
              </a:rPr>
              <a:t> Ә.С:1. "</a:t>
            </a:r>
            <a:r>
              <a:rPr lang="ru-RU" dirty="0" err="1" smtClean="0">
                <a:latin typeface="Times New Roman" panose="02020603050405020304" pitchFamily="18" charset="0"/>
                <a:cs typeface="Times New Roman" panose="02020603050405020304" pitchFamily="18" charset="0"/>
              </a:rPr>
              <a:t>Қазақстанның</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еңбек</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сіңірген</a:t>
            </a:r>
            <a:r>
              <a:rPr lang="ru-RU" dirty="0" smtClean="0">
                <a:latin typeface="Times New Roman" panose="02020603050405020304" pitchFamily="18" charset="0"/>
                <a:cs typeface="Times New Roman" panose="02020603050405020304" pitchFamily="18" charset="0"/>
              </a:rPr>
              <a:t> педагогика - 2020" </a:t>
            </a:r>
            <a:r>
              <a:rPr lang="ru-RU" dirty="0" err="1" smtClean="0">
                <a:latin typeface="Times New Roman" panose="02020603050405020304" pitchFamily="18" charset="0"/>
                <a:cs typeface="Times New Roman" panose="02020603050405020304" pitchFamily="18" charset="0"/>
              </a:rPr>
              <a:t>атты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төсбелгісімен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марапатталды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және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куәлік</a:t>
            </a:r>
            <a:r>
              <a:rPr lang="ru-RU" dirty="0" smtClean="0">
                <a:latin typeface="Times New Roman" panose="02020603050405020304" pitchFamily="18" charset="0"/>
                <a:cs typeface="Times New Roman" panose="02020603050405020304" pitchFamily="18" charset="0"/>
              </a:rPr>
              <a:t> берілді.2. "</a:t>
            </a:r>
            <a:r>
              <a:rPr lang="ru-RU" dirty="0" err="1" smtClean="0">
                <a:latin typeface="Times New Roman" panose="02020603050405020304" pitchFamily="18" charset="0"/>
                <a:cs typeface="Times New Roman" panose="02020603050405020304" pitchFamily="18" charset="0"/>
              </a:rPr>
              <a:t>Дарынды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оқушылардың</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қабілетін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айқындау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дамыту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жобасы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аясында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өткен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Қазақстанның</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еңбек</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сіңірген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педагогі</a:t>
            </a:r>
            <a:r>
              <a:rPr lang="ru-RU" dirty="0" smtClean="0">
                <a:latin typeface="Times New Roman" panose="02020603050405020304" pitchFamily="18" charset="0"/>
                <a:cs typeface="Times New Roman" panose="02020603050405020304" pitchFamily="18" charset="0"/>
              </a:rPr>
              <a:t>  - 2020" </a:t>
            </a:r>
            <a:r>
              <a:rPr lang="ru-RU" dirty="0" err="1" smtClean="0">
                <a:latin typeface="Times New Roman" panose="02020603050405020304" pitchFamily="18" charset="0"/>
                <a:cs typeface="Times New Roman" panose="02020603050405020304" pitchFamily="18" charset="0"/>
              </a:rPr>
              <a:t>атты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республикалық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байқауға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қатысып</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жеңімпаз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атанып</a:t>
            </a:r>
            <a:r>
              <a:rPr lang="ru-RU" dirty="0" smtClean="0">
                <a:latin typeface="Times New Roman" panose="02020603050405020304" pitchFamily="18" charset="0"/>
                <a:cs typeface="Times New Roman" panose="02020603050405020304" pitchFamily="18" charset="0"/>
              </a:rPr>
              <a:t> І </a:t>
            </a:r>
            <a:r>
              <a:rPr lang="ru-RU" dirty="0" err="1" smtClean="0">
                <a:latin typeface="Times New Roman" panose="02020603050405020304" pitchFamily="18" charset="0"/>
                <a:cs typeface="Times New Roman" panose="02020603050405020304" pitchFamily="18" charset="0"/>
              </a:rPr>
              <a:t>дәрежелі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ДИПЛОМмен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марапатталды</a:t>
            </a:r>
            <a:r>
              <a:rPr lang="ru-RU" dirty="0" smtClean="0">
                <a:latin typeface="Times New Roman" panose="02020603050405020304" pitchFamily="18" charset="0"/>
                <a:cs typeface="Times New Roman" panose="02020603050405020304" pitchFamily="18" charset="0"/>
              </a:rPr>
              <a:t>. 3. </a:t>
            </a:r>
            <a:r>
              <a:rPr lang="ru-RU" dirty="0" err="1" smtClean="0">
                <a:latin typeface="Times New Roman" panose="02020603050405020304" pitchFamily="18" charset="0"/>
                <a:cs typeface="Times New Roman" panose="02020603050405020304" pitchFamily="18" charset="0"/>
              </a:rPr>
              <a:t>Қазақстанның</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еңбек</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сіңірген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үздік</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педагогі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атты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Республикалық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байқауының</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материалдар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жинақ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кітабына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енді</a:t>
            </a:r>
            <a:r>
              <a:rPr lang="ru-RU" dirty="0" smtClean="0">
                <a:latin typeface="Times New Roman" panose="02020603050405020304" pitchFamily="18" charset="0"/>
                <a:cs typeface="Times New Roman" panose="02020603050405020304" pitchFamily="18" charset="0"/>
              </a:rPr>
              <a:t>.</a:t>
            </a:r>
          </a:p>
          <a:p>
            <a:r>
              <a:rPr lang="kk-KZ" dirty="0" smtClean="0">
                <a:latin typeface="Times New Roman" panose="02020603050405020304" pitchFamily="18" charset="0"/>
                <a:ea typeface="Times New Roman" panose="02020603050405020304" pitchFamily="18" charset="0"/>
              </a:rPr>
              <a:t> Асканбаева Гульнур Баймукаметовна:</a:t>
            </a:r>
            <a:endParaRPr lang="ru-RU" dirty="0" smtClean="0">
              <a:latin typeface="Times New Roman" panose="02020603050405020304" pitchFamily="18" charset="0"/>
              <a:ea typeface="Times New Roman" panose="02020603050405020304" pitchFamily="18" charset="0"/>
            </a:endParaRPr>
          </a:p>
          <a:p>
            <a:pPr>
              <a:spcAft>
                <a:spcPts val="0"/>
              </a:spcAft>
            </a:pPr>
            <a:r>
              <a:rPr lang="kk-KZ" dirty="0" smtClean="0">
                <a:latin typeface="Times New Roman" panose="02020603050405020304" pitchFamily="18" charset="0"/>
                <a:ea typeface="Times New Roman" panose="02020603050405020304" pitchFamily="18" charset="0"/>
              </a:rPr>
              <a:t>1. Білім беру сапасының дамуына қосқан қомақты үлесі мен «Ustaz tilegi» Республикалық ғылыми - әдістемелік сайтында оқу әдістемелік материал жариялағаны үшін мақтау қағазымен ;</a:t>
            </a:r>
            <a:endParaRPr lang="ru-RU" dirty="0" smtClean="0">
              <a:latin typeface="Times New Roman" panose="02020603050405020304" pitchFamily="18" charset="0"/>
              <a:ea typeface="Times New Roman" panose="02020603050405020304" pitchFamily="18" charset="0"/>
            </a:endParaRPr>
          </a:p>
          <a:p>
            <a:pPr>
              <a:spcAft>
                <a:spcPts val="0"/>
              </a:spcAft>
            </a:pPr>
            <a:r>
              <a:rPr lang="kk-KZ" dirty="0" smtClean="0">
                <a:latin typeface="Times New Roman" panose="02020603050405020304" pitchFamily="18" charset="0"/>
                <a:ea typeface="Times New Roman" panose="02020603050405020304" pitchFamily="18" charset="0"/>
              </a:rPr>
              <a:t>2. Зеренді ауданының жалпы білім беретін мектептерінің бастауыш сынып мұғалімдері арасындағы «Үздік бастауыш сынып мұғалімі» аудандық (сырттай) байқауына қатысып </a:t>
            </a:r>
            <a:endParaRPr lang="ru-RU" dirty="0" smtClean="0">
              <a:latin typeface="Times New Roman" panose="02020603050405020304" pitchFamily="18" charset="0"/>
              <a:ea typeface="Times New Roman" panose="02020603050405020304" pitchFamily="18" charset="0"/>
            </a:endParaRPr>
          </a:p>
          <a:p>
            <a:pPr>
              <a:spcAft>
                <a:spcPts val="0"/>
              </a:spcAft>
            </a:pPr>
            <a:r>
              <a:rPr lang="kk-KZ" dirty="0" smtClean="0">
                <a:latin typeface="Times New Roman" panose="02020603050405020304" pitchFamily="18" charset="0"/>
                <a:ea typeface="Times New Roman" panose="02020603050405020304" pitchFamily="18" charset="0"/>
              </a:rPr>
              <a:t>ІІІ орын иеленді. </a:t>
            </a:r>
            <a:endParaRPr lang="ru-RU" dirty="0" smtClean="0">
              <a:latin typeface="Times New Roman" panose="02020603050405020304" pitchFamily="18" charset="0"/>
              <a:ea typeface="Times New Roman" panose="02020603050405020304" pitchFamily="18" charset="0"/>
            </a:endParaRPr>
          </a:p>
          <a:p>
            <a:pPr>
              <a:spcAft>
                <a:spcPts val="0"/>
              </a:spcAft>
            </a:pP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820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4855" y="311095"/>
            <a:ext cx="10058400" cy="5632311"/>
          </a:xfrm>
          <a:prstGeom prst="rect">
            <a:avLst/>
          </a:prstGeom>
        </p:spPr>
        <p:txBody>
          <a:bodyPr wrap="square">
            <a:spAutoFit/>
          </a:bodyPr>
          <a:lstStyle/>
          <a:p>
            <a:pPr algn="ctr"/>
            <a:r>
              <a:rPr lang="kk-KZ" b="1" dirty="0" smtClean="0">
                <a:latin typeface="Times New Roman" pitchFamily="18" charset="0"/>
                <a:cs typeface="Times New Roman" pitchFamily="18" charset="0"/>
              </a:rPr>
              <a:t>Оқушылар жетістігі   </a:t>
            </a:r>
            <a:endParaRPr lang="kk-KZ" b="1" dirty="0">
              <a:latin typeface="Times New Roman" pitchFamily="18" charset="0"/>
              <a:cs typeface="Times New Roman" pitchFamily="18" charset="0"/>
            </a:endParaRPr>
          </a:p>
          <a:p>
            <a:pPr algn="just"/>
            <a:r>
              <a:rPr lang="kk-KZ" dirty="0" smtClean="0">
                <a:latin typeface="Times New Roman" panose="02020603050405020304" pitchFamily="18" charset="0"/>
                <a:cs typeface="Times New Roman" panose="02020603050405020304" pitchFamily="18" charset="0"/>
              </a:rPr>
              <a:t>                   Жеңіс Алина 9 «а» сынып оқушысы Ғылыми-зерттеу жұмыстары байқауының облыстық кезеңіне өтіп, Грамотамен марапатталды. (жетекшісі: М.Ильясова).</a:t>
            </a:r>
            <a:endParaRPr lang="kk-KZ" b="1" dirty="0">
              <a:latin typeface="Times New Roman" pitchFamily="18" charset="0"/>
              <a:cs typeface="Times New Roman" pitchFamily="18" charset="0"/>
            </a:endParaRPr>
          </a:p>
          <a:p>
            <a:r>
              <a:rPr lang="kk-KZ" dirty="0">
                <a:latin typeface="Times New Roman" pitchFamily="18" charset="0"/>
                <a:cs typeface="Times New Roman" pitchFamily="18" charset="0"/>
              </a:rPr>
              <a:t> 2019-20 оқу жылы оқушылардың пәндер олимпиадасына 22 оқушы барып, оның 11 екінші турға өтіп, 9 оқушы жүлделі орынға ие болды.Олар</a:t>
            </a:r>
          </a:p>
          <a:p>
            <a:r>
              <a:rPr lang="kk-KZ" b="1" dirty="0">
                <a:latin typeface="Times New Roman" pitchFamily="18" charset="0"/>
                <a:cs typeface="Times New Roman" pitchFamily="18" charset="0"/>
              </a:rPr>
              <a:t> 1-орын </a:t>
            </a:r>
            <a:r>
              <a:rPr lang="kk-KZ" dirty="0">
                <a:latin typeface="Times New Roman" pitchFamily="18" charset="0"/>
                <a:cs typeface="Times New Roman" pitchFamily="18" charset="0"/>
              </a:rPr>
              <a:t>алғандар 9 «Ә» сынып оқушысы Балтабек Аршагүл қазақ тілі мен әдебиеті пәнінен, пән мұғалімі Садықова Ә.С.,орыс тілі пәнінен 9  «А»сынып оқушысы Алтынбек Аққу,пән мұғалімі Қарабатырова Г.Қ,орыс тілі пәнінен 11 «А»сынып оқушысы Ибраимова Ұлжан,пән мұғалімі Қасымова К.К</a:t>
            </a:r>
            <a:r>
              <a:rPr lang="kk-KZ" dirty="0" smtClean="0">
                <a:latin typeface="Times New Roman" pitchFamily="18" charset="0"/>
                <a:cs typeface="Times New Roman" pitchFamily="18" charset="0"/>
              </a:rPr>
              <a:t>.</a:t>
            </a:r>
            <a:endParaRPr lang="kk-KZ" dirty="0">
              <a:latin typeface="Times New Roman" pitchFamily="18" charset="0"/>
              <a:cs typeface="Times New Roman" pitchFamily="18" charset="0"/>
            </a:endParaRPr>
          </a:p>
          <a:p>
            <a:r>
              <a:rPr lang="kk-KZ" b="1" dirty="0">
                <a:latin typeface="Times New Roman" pitchFamily="18" charset="0"/>
                <a:cs typeface="Times New Roman" pitchFamily="18" charset="0"/>
              </a:rPr>
              <a:t> 2-орын </a:t>
            </a:r>
            <a:r>
              <a:rPr lang="kk-KZ" dirty="0">
                <a:latin typeface="Times New Roman" pitchFamily="18" charset="0"/>
                <a:cs typeface="Times New Roman" pitchFamily="18" charset="0"/>
              </a:rPr>
              <a:t>алғандар Дәулет Әйгерім қазақ тілі мен әдебиеті пәнінен,пән мұғалімі Дюсенова С.С.  11 «А» сынып оқушысы Сағди Шыңғыс  қазақ тіл мен әдебиеті ,пән мұғалімі Жилкайдарова А.Т.  9  «А»сынып оқушысы Нәсіпқали Заңғар математика пәні,пән мұғалімі Марат Амангүл,11 «Ә» сынып оқушысы Жанбек Ұлболсын математика пәнінен,пән мұғалімі Ибраева </a:t>
            </a:r>
            <a:r>
              <a:rPr lang="kk-KZ" dirty="0" smtClean="0">
                <a:latin typeface="Times New Roman" pitchFamily="18" charset="0"/>
                <a:cs typeface="Times New Roman" pitchFamily="18" charset="0"/>
              </a:rPr>
              <a:t>Ш.К</a:t>
            </a:r>
            <a:endParaRPr lang="kk-KZ" dirty="0">
              <a:latin typeface="Times New Roman" pitchFamily="18" charset="0"/>
              <a:cs typeface="Times New Roman" pitchFamily="18" charset="0"/>
            </a:endParaRPr>
          </a:p>
          <a:p>
            <a:r>
              <a:rPr lang="kk-KZ" b="1" dirty="0">
                <a:latin typeface="Times New Roman" pitchFamily="18" charset="0"/>
                <a:cs typeface="Times New Roman" pitchFamily="18" charset="0"/>
              </a:rPr>
              <a:t>3-орын</a:t>
            </a:r>
            <a:r>
              <a:rPr lang="kk-KZ" dirty="0">
                <a:latin typeface="Times New Roman" pitchFamily="18" charset="0"/>
                <a:cs typeface="Times New Roman" pitchFamily="18" charset="0"/>
              </a:rPr>
              <a:t> алғандар Қуанышбек Аружан Қазақстан тарихы,Қайырбек Әлішер. </a:t>
            </a:r>
          </a:p>
          <a:p>
            <a:endParaRPr lang="kk-KZ"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1-орын алған </a:t>
            </a:r>
            <a:r>
              <a:rPr lang="kk-KZ" dirty="0">
                <a:latin typeface="Times New Roman" pitchFamily="18" charset="0"/>
                <a:cs typeface="Times New Roman" pitchFamily="18" charset="0"/>
              </a:rPr>
              <a:t>оқушы </a:t>
            </a:r>
            <a:r>
              <a:rPr lang="kk-KZ" b="1" dirty="0">
                <a:latin typeface="Times New Roman" pitchFamily="18" charset="0"/>
                <a:cs typeface="Times New Roman" pitchFamily="18" charset="0"/>
              </a:rPr>
              <a:t>Ибраимова Ұлжан </a:t>
            </a:r>
            <a:r>
              <a:rPr lang="kk-KZ" dirty="0">
                <a:latin typeface="Times New Roman" pitchFamily="18" charset="0"/>
                <a:cs typeface="Times New Roman" pitchFamily="18" charset="0"/>
              </a:rPr>
              <a:t>қаңтар айында өткен облыстық пәндер олимпиадасына қатысты</a:t>
            </a:r>
            <a:r>
              <a:rPr lang="kk-KZ" dirty="0" smtClean="0">
                <a:latin typeface="Times New Roman" pitchFamily="18" charset="0"/>
                <a:cs typeface="Times New Roman" pitchFamily="18" charset="0"/>
              </a:rPr>
              <a:t>.</a:t>
            </a:r>
          </a:p>
          <a:p>
            <a:r>
              <a:rPr lang="kk-KZ" dirty="0" smtClean="0">
                <a:latin typeface="Times New Roman" panose="02020603050405020304" pitchFamily="18" charset="0"/>
                <a:ea typeface="Times New Roman" panose="02020603050405020304" pitchFamily="18" charset="0"/>
                <a:cs typeface="Times New Roman" panose="02020603050405020304" pitchFamily="18" charset="0"/>
              </a:rPr>
              <a:t>Онлайн «Кенгуру» олимпиадасына қатысып 9-сынып оқушылары Алтынбекова Алуа және Нәсіпқалиев Заңғар 1-дәрежелі диплом,7-сынып оқушысы Накупова Малика 2-дәрежелі диплом, 6-сынып оқушысы Балтабек Аян 1-дәрежелі диплом алды (жет.Марат Амангүл</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39483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5669" y="1058855"/>
            <a:ext cx="11146221" cy="4801314"/>
          </a:xfrm>
          <a:prstGeom prst="rect">
            <a:avLst/>
          </a:prstGeom>
        </p:spPr>
        <p:txBody>
          <a:bodyPr wrap="square">
            <a:spAutoFit/>
          </a:bodyPr>
          <a:lstStyle/>
          <a:p>
            <a:pPr algn="just">
              <a:spcAft>
                <a:spcPts val="0"/>
              </a:spcAft>
            </a:pPr>
            <a:r>
              <a:rPr lang="kk-KZ" dirty="0" smtClean="0">
                <a:latin typeface="Times New Roman" panose="02020603050405020304" pitchFamily="18" charset="0"/>
                <a:ea typeface="Times New Roman" panose="02020603050405020304" pitchFamily="18" charset="0"/>
              </a:rPr>
              <a:t>  Бастауыш </a:t>
            </a:r>
            <a:r>
              <a:rPr lang="kk-KZ" dirty="0">
                <a:latin typeface="Times New Roman" panose="02020603050405020304" pitchFamily="18" charset="0"/>
                <a:ea typeface="Times New Roman" panose="02020603050405020304" pitchFamily="18" charset="0"/>
              </a:rPr>
              <a:t>сынып оқушылары арасында өткен мектепішілік олимпиадаға 24 оқушы қатысып,</a:t>
            </a:r>
            <a:r>
              <a:rPr lang="kk-KZ" dirty="0">
                <a:latin typeface="Times New Roman" panose="02020603050405020304" pitchFamily="18" charset="0"/>
                <a:ea typeface="Calibri" panose="020F0502020204030204" pitchFamily="34" charset="0"/>
              </a:rPr>
              <a:t> математика пәнінен  Мажит Нурали, Есімбек Аян 2 а , Мусин Жангельді 3а , Қажымұрат Ясмин 4ә сыныбынан І орынға ие болса , Оразалы Алтынай 2а, Ерғали Мадина 4а қазақ тілінен І орынға ие болып, аудандық олимпиадаға жолдама алды.</a:t>
            </a:r>
            <a:endParaRPr lang="ru-RU" dirty="0">
              <a:latin typeface="Times New Roman" panose="02020603050405020304" pitchFamily="18" charset="0"/>
              <a:ea typeface="Times New Roman" panose="02020603050405020304" pitchFamily="18" charset="0"/>
            </a:endParaRPr>
          </a:p>
          <a:p>
            <a:pPr algn="just">
              <a:spcAft>
                <a:spcPts val="0"/>
              </a:spcAft>
            </a:pPr>
            <a:r>
              <a:rPr lang="kk-KZ" dirty="0">
                <a:latin typeface="Times New Roman" panose="02020603050405020304" pitchFamily="18" charset="0"/>
                <a:ea typeface="Times New Roman" panose="02020603050405020304" pitchFamily="18" charset="0"/>
              </a:rPr>
              <a:t>Халықаралық ғылым мен білімді қолдау орталығының колдауымен «Мың бала» интеллектуалды білім сайтының ұйымдастыруымен оқушылар арасында өткен Республикалық «Мәнерлеп оқу» атты сайысына қатысып, ерекше шығармашылық дарынымен көзге түскені үшін Есімбек Аян, Хуаныш Ибраһим, Мәжит Нұрали (2а)Диплом І орын (жет: Асқанбаева Г), 2ә сынып оқушылары Амантай Жансая «Мәнерлеп оқу» ІІ орын, Алмыз Арайлым «Мәнерлеп оқу» ІІ орын, Қахығали Нұрай «Мәнерлеп оқу» ІІ орын, Мейрамова Алина «Көркем жазу»  І орын, Мұқамедғалиқызы Ажар «Көркем жазу»  І орын, Сағындық Алихан «Сурет әлемі»  ІІ орын (жет.Зиядина М)</a:t>
            </a:r>
            <a:endParaRPr lang="ru-RU" dirty="0">
              <a:latin typeface="Times New Roman" panose="02020603050405020304" pitchFamily="18" charset="0"/>
              <a:ea typeface="Times New Roman" panose="02020603050405020304" pitchFamily="18" charset="0"/>
            </a:endParaRPr>
          </a:p>
          <a:p>
            <a:pPr algn="just">
              <a:spcAft>
                <a:spcPts val="0"/>
              </a:spcAft>
            </a:pPr>
            <a:r>
              <a:rPr lang="kk-KZ" dirty="0">
                <a:latin typeface="Times New Roman" panose="02020603050405020304" pitchFamily="18" charset="0"/>
                <a:ea typeface="Times New Roman" panose="02020603050405020304" pitchFamily="18" charset="0"/>
              </a:rPr>
              <a:t>NIO ІІ Дәрежелі Диплом Ерғали Мадина 4а сынып.,4 «Ә» сынып.NIO ІІ Дәрежелі Диплом Имамутдинов А,  ІІІ Дәрежелі Диплом Есенұлы Нұртас, ІІ Дәрежелі Диплом Талғат Карина (жет.Кенжина Д), ІІІ Дәрежелі Диплом Қажымұрат Ясмин , ІІІ Дәрежелі Диплом Арман Мерей, Кенгуру:Математика для всех Ержан Амир І Дәрежелі Диплом, Арман Мерей І Дәрежелі Диплом</a:t>
            </a:r>
            <a:r>
              <a:rPr lang="kk-KZ" dirty="0">
                <a:latin typeface="Times New Roman" panose="02020603050405020304" pitchFamily="18" charset="0"/>
                <a:ea typeface="BatangChe" panose="02030609000101010101" pitchFamily="49" charset="-127"/>
              </a:rPr>
              <a:t> </a:t>
            </a:r>
            <a:r>
              <a:rPr lang="kk-KZ" dirty="0">
                <a:latin typeface="Times New Roman" panose="02020603050405020304" pitchFamily="18" charset="0"/>
                <a:ea typeface="Times New Roman" panose="02020603050405020304" pitchFamily="18" charset="0"/>
              </a:rPr>
              <a:t>(жет.Канимаганбетова Г.У</a:t>
            </a:r>
            <a:r>
              <a:rPr lang="kk-KZ" dirty="0" smtClean="0">
                <a:latin typeface="Times New Roman" panose="02020603050405020304" pitchFamily="18" charset="0"/>
                <a:ea typeface="Times New Roman" panose="02020603050405020304" pitchFamily="18" charset="0"/>
              </a:rPr>
              <a:t>);</a:t>
            </a:r>
          </a:p>
          <a:p>
            <a:pPr algn="just"/>
            <a:r>
              <a:rPr lang="kk-KZ" dirty="0"/>
              <a:t>2а сыныбынан Мейрхан Қабдин ІІ Дәрежелі Диплом,Дамира Серік  І Дәрежелі Диплом (жет:Асқанбаева Г.Б)</a:t>
            </a:r>
            <a:endParaRPr lang="ru-RU" dirty="0"/>
          </a:p>
          <a:p>
            <a:pPr algn="just">
              <a:spcAft>
                <a:spcPts val="0"/>
              </a:spcAft>
            </a:pP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322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9089" y="574085"/>
            <a:ext cx="10815145" cy="5632311"/>
          </a:xfrm>
          <a:prstGeom prst="rect">
            <a:avLst/>
          </a:prstGeom>
        </p:spPr>
        <p:txBody>
          <a:bodyPr wrap="square">
            <a:spAutoFit/>
          </a:bodyPr>
          <a:lstStyle/>
          <a:p>
            <a:pPr algn="ctr"/>
            <a:r>
              <a:rPr lang="kk-KZ" sz="2000" b="1" dirty="0" smtClean="0">
                <a:latin typeface="Times New Roman" panose="02020603050405020304" pitchFamily="18" charset="0"/>
                <a:ea typeface="Calibri" panose="020F0502020204030204" pitchFamily="34" charset="0"/>
                <a:cs typeface="Times New Roman" panose="02020603050405020304" pitchFamily="18" charset="0"/>
              </a:rPr>
              <a:t>Озық педагогикалық тәжірибемен алмасу жұмысы</a:t>
            </a:r>
          </a:p>
          <a:p>
            <a:pPr algn="ctr"/>
            <a:endParaRPr lang="kk-KZ" sz="20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kk-KZ" sz="2000" dirty="0" smtClean="0">
                <a:latin typeface="Times New Roman" panose="02020603050405020304" pitchFamily="18" charset="0"/>
                <a:ea typeface="Calibri" panose="020F0502020204030204" pitchFamily="34" charset="0"/>
                <a:cs typeface="Times New Roman" panose="02020603050405020304" pitchFamily="18" charset="0"/>
              </a:rPr>
              <a:t>Озық </a:t>
            </a:r>
            <a:r>
              <a:rPr lang="kk-KZ" sz="2000" dirty="0">
                <a:latin typeface="Times New Roman" panose="02020603050405020304" pitchFamily="18" charset="0"/>
                <a:ea typeface="Calibri" panose="020F0502020204030204" pitchFamily="34" charset="0"/>
                <a:cs typeface="Times New Roman" panose="02020603050405020304" pitchFamily="18" charset="0"/>
              </a:rPr>
              <a:t>педагогикалық жұмыс тәжірибесін таратуға 6 мұғалімнің жұмысы аудандық білім бөліміне  ұсынылды. </a:t>
            </a:r>
            <a:endParaRPr lang="ru-RU" sz="2000" dirty="0">
              <a:latin typeface="Times New Roman" panose="02020603050405020304" pitchFamily="18" charset="0"/>
              <a:cs typeface="Times New Roman" panose="02020603050405020304" pitchFamily="18" charset="0"/>
            </a:endParaRPr>
          </a:p>
          <a:p>
            <a:pPr algn="just"/>
            <a:r>
              <a:rPr lang="kk-KZ" sz="2000" dirty="0">
                <a:latin typeface="Times New Roman" panose="02020603050405020304" pitchFamily="18" charset="0"/>
                <a:ea typeface="Calibri" panose="020F0502020204030204" pitchFamily="34" charset="0"/>
                <a:cs typeface="Times New Roman" panose="02020603050405020304" pitchFamily="18" charset="0"/>
              </a:rPr>
              <a:t>1.Технология пәнінің мұғалімі </a:t>
            </a:r>
            <a:r>
              <a:rPr lang="kk-KZ" sz="2000" i="1" dirty="0">
                <a:latin typeface="Times New Roman" panose="02020603050405020304" pitchFamily="18" charset="0"/>
                <a:ea typeface="Calibri" panose="020F0502020204030204" pitchFamily="34" charset="0"/>
                <a:cs typeface="Times New Roman" panose="02020603050405020304" pitchFamily="18" charset="0"/>
              </a:rPr>
              <a:t>Искакова Шара Жатаевнаны</a:t>
            </a:r>
            <a:r>
              <a:rPr lang="kk-KZ" sz="2000" dirty="0">
                <a:latin typeface="Times New Roman" panose="02020603050405020304" pitchFamily="18" charset="0"/>
                <a:ea typeface="Calibri" panose="020F0502020204030204" pitchFamily="34" charset="0"/>
                <a:cs typeface="Times New Roman" panose="02020603050405020304" pitchFamily="18" charset="0"/>
              </a:rPr>
              <a:t>       «Көркем еңбек  сабақтарында жобалап оқыту технологиясын қолдан</a:t>
            </a:r>
            <a:r>
              <a:rPr lang="kk-KZ" sz="2000" dirty="0">
                <a:latin typeface="Times New Roman" panose="02020603050405020304" pitchFamily="18" charset="0"/>
                <a:cs typeface="Times New Roman" panose="02020603050405020304" pitchFamily="18" charset="0"/>
              </a:rPr>
              <a:t>» </a:t>
            </a:r>
            <a:r>
              <a:rPr lang="kk-KZ" sz="2000" dirty="0">
                <a:latin typeface="Times New Roman" panose="02020603050405020304" pitchFamily="18" charset="0"/>
                <a:ea typeface="Calibri" panose="020F0502020204030204" pitchFamily="34" charset="0"/>
                <a:cs typeface="Times New Roman" panose="02020603050405020304" pitchFamily="18" charset="0"/>
              </a:rPr>
              <a:t>мәселесі (тақырыбы)  бойынша;</a:t>
            </a:r>
            <a:endParaRPr lang="ru-RU" sz="2000" dirty="0">
              <a:latin typeface="Times New Roman" panose="02020603050405020304" pitchFamily="18" charset="0"/>
              <a:cs typeface="Times New Roman" panose="02020603050405020304" pitchFamily="18" charset="0"/>
            </a:endParaRPr>
          </a:p>
          <a:p>
            <a:pPr algn="just"/>
            <a:r>
              <a:rPr lang="kk-KZ" sz="2000" dirty="0">
                <a:latin typeface="Times New Roman" panose="02020603050405020304" pitchFamily="18" charset="0"/>
                <a:ea typeface="Calibri" panose="020F0502020204030204" pitchFamily="34" charset="0"/>
                <a:cs typeface="Times New Roman" panose="02020603050405020304" pitchFamily="18" charset="0"/>
              </a:rPr>
              <a:t>2.География пәнінің мұғалімі </a:t>
            </a:r>
            <a:r>
              <a:rPr lang="kk-KZ" sz="2000" i="1" dirty="0">
                <a:latin typeface="Times New Roman" panose="02020603050405020304" pitchFamily="18" charset="0"/>
                <a:ea typeface="Calibri" panose="020F0502020204030204" pitchFamily="34" charset="0"/>
                <a:cs typeface="Times New Roman" panose="02020603050405020304" pitchFamily="18" charset="0"/>
              </a:rPr>
              <a:t>Омарова Жанна Булатовнаны</a:t>
            </a:r>
            <a:r>
              <a:rPr lang="kk-KZ" sz="2000" dirty="0">
                <a:latin typeface="Times New Roman" panose="02020603050405020304" pitchFamily="18" charset="0"/>
                <a:ea typeface="Calibri" panose="020F0502020204030204" pitchFamily="34" charset="0"/>
                <a:cs typeface="Times New Roman" panose="02020603050405020304" pitchFamily="18" charset="0"/>
              </a:rPr>
              <a:t> «География сабақтарында дамыта оқытудың белсенді формаларын қолдану» мәселесі (тақырыбы)  бойынша;</a:t>
            </a:r>
            <a:endParaRPr lang="ru-RU" sz="2000" dirty="0">
              <a:latin typeface="Times New Roman" panose="02020603050405020304" pitchFamily="18" charset="0"/>
              <a:cs typeface="Times New Roman" panose="02020603050405020304" pitchFamily="18" charset="0"/>
            </a:endParaRPr>
          </a:p>
          <a:p>
            <a:pPr algn="just"/>
            <a:r>
              <a:rPr lang="kk-KZ" sz="2000" dirty="0">
                <a:latin typeface="Times New Roman" panose="02020603050405020304" pitchFamily="18" charset="0"/>
                <a:ea typeface="Calibri" panose="020F0502020204030204" pitchFamily="34" charset="0"/>
                <a:cs typeface="Times New Roman" panose="02020603050405020304" pitchFamily="18" charset="0"/>
              </a:rPr>
              <a:t>3.</a:t>
            </a:r>
            <a:r>
              <a:rPr lang="kk-KZ" sz="2000" dirty="0">
                <a:solidFill>
                  <a:srgbClr val="000000"/>
                </a:solidFill>
                <a:latin typeface="Times New Roman" panose="02020603050405020304" pitchFamily="18" charset="0"/>
                <a:cs typeface="Times New Roman" panose="02020603050405020304" pitchFamily="18" charset="0"/>
              </a:rPr>
              <a:t> Дене шынықтыру пәнінің мұғалімі </a:t>
            </a:r>
            <a:r>
              <a:rPr lang="kk-KZ" sz="2000" i="1" dirty="0">
                <a:solidFill>
                  <a:srgbClr val="000000"/>
                </a:solidFill>
                <a:latin typeface="Times New Roman" panose="02020603050405020304" pitchFamily="18" charset="0"/>
                <a:cs typeface="Times New Roman" panose="02020603050405020304" pitchFamily="18" charset="0"/>
              </a:rPr>
              <a:t>Абдильманова Бакшагуль Зейнуловнаны</a:t>
            </a:r>
            <a:r>
              <a:rPr lang="kk-KZ" sz="2000" dirty="0">
                <a:solidFill>
                  <a:srgbClr val="000000"/>
                </a:solidFill>
                <a:latin typeface="Times New Roman" panose="02020603050405020304" pitchFamily="18" charset="0"/>
                <a:cs typeface="Times New Roman" panose="02020603050405020304" pitchFamily="18" charset="0"/>
              </a:rPr>
              <a:t> «Басты байлық - денсаулық», дене шынықтыру мұғалімдерінің жаңартылған оқу бағдарламасы бойынша өткізген ашық сабақтары мен сыныптан тыс жұмыстарын жариялау»</a:t>
            </a:r>
            <a:r>
              <a:rPr lang="kk-KZ" sz="2000" dirty="0">
                <a:latin typeface="Times New Roman" panose="02020603050405020304" pitchFamily="18" charset="0"/>
                <a:ea typeface="Calibri" panose="020F0502020204030204" pitchFamily="34" charset="0"/>
                <a:cs typeface="Times New Roman" panose="02020603050405020304" pitchFamily="18" charset="0"/>
              </a:rPr>
              <a:t> мәселесі (тақырыбы)  бойынша;</a:t>
            </a:r>
            <a:endParaRPr lang="ru-RU" sz="2000" dirty="0">
              <a:latin typeface="Times New Roman" panose="02020603050405020304" pitchFamily="18" charset="0"/>
              <a:cs typeface="Times New Roman" panose="02020603050405020304" pitchFamily="18" charset="0"/>
            </a:endParaRPr>
          </a:p>
          <a:p>
            <a:pPr algn="just"/>
            <a:r>
              <a:rPr lang="kk-KZ" sz="2000" dirty="0">
                <a:latin typeface="Times New Roman" panose="02020603050405020304" pitchFamily="18" charset="0"/>
                <a:ea typeface="Calibri" panose="020F0502020204030204" pitchFamily="34" charset="0"/>
                <a:cs typeface="Times New Roman" panose="02020603050405020304" pitchFamily="18" charset="0"/>
              </a:rPr>
              <a:t>4.Химия пәнінің мұғалімі </a:t>
            </a:r>
            <a:r>
              <a:rPr lang="kk-KZ" sz="2000" i="1" dirty="0">
                <a:latin typeface="Times New Roman" panose="02020603050405020304" pitchFamily="18" charset="0"/>
                <a:ea typeface="Calibri" panose="020F0502020204030204" pitchFamily="34" charset="0"/>
                <a:cs typeface="Times New Roman" panose="02020603050405020304" pitchFamily="18" charset="0"/>
              </a:rPr>
              <a:t>Касымов Кенжеғали Науқанбайұлын</a:t>
            </a:r>
            <a:r>
              <a:rPr lang="kk-KZ" sz="2000" dirty="0">
                <a:latin typeface="Times New Roman" panose="02020603050405020304" pitchFamily="18" charset="0"/>
                <a:ea typeface="Calibri" panose="020F0502020204030204" pitchFamily="34" charset="0"/>
                <a:cs typeface="Times New Roman" panose="02020603050405020304" pitchFamily="18" charset="0"/>
              </a:rPr>
              <a:t>  «</a:t>
            </a:r>
            <a:r>
              <a:rPr lang="kk-KZ" sz="2000" dirty="0">
                <a:solidFill>
                  <a:srgbClr val="000000"/>
                </a:solidFill>
                <a:latin typeface="Times New Roman" panose="02020603050405020304" pitchFamily="18" charset="0"/>
                <a:cs typeface="Times New Roman" panose="02020603050405020304" pitchFamily="18" charset="0"/>
              </a:rPr>
              <a:t>Жаңартылған білім беру жағдайында химиялық  есептерді шығарудың  тиімді жолдары</a:t>
            </a:r>
            <a:r>
              <a:rPr lang="kk-KZ" sz="2000" dirty="0">
                <a:latin typeface="Times New Roman" panose="02020603050405020304" pitchFamily="18" charset="0"/>
                <a:cs typeface="Times New Roman" panose="02020603050405020304" pitchFamily="18" charset="0"/>
              </a:rPr>
              <a:t>»</a:t>
            </a:r>
            <a:r>
              <a:rPr lang="kk-KZ" sz="2000" dirty="0">
                <a:latin typeface="Times New Roman" panose="02020603050405020304" pitchFamily="18" charset="0"/>
                <a:ea typeface="Calibri" panose="020F0502020204030204" pitchFamily="34" charset="0"/>
                <a:cs typeface="Times New Roman" panose="02020603050405020304" pitchFamily="18" charset="0"/>
              </a:rPr>
              <a:t> мәселесі (тақырыбы)  бойынша;</a:t>
            </a:r>
            <a:endParaRPr lang="ru-RU" sz="2000" dirty="0">
              <a:latin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5.Бастауыш сынып мұғалімі </a:t>
            </a:r>
            <a:r>
              <a:rPr lang="kk-KZ" sz="2000" i="1" dirty="0">
                <a:latin typeface="Times New Roman" panose="02020603050405020304" pitchFamily="18" charset="0"/>
                <a:ea typeface="Times New Roman" panose="02020603050405020304" pitchFamily="18" charset="0"/>
                <a:cs typeface="Times New Roman" panose="02020603050405020304" pitchFamily="18" charset="0"/>
              </a:rPr>
              <a:t>Асканбаева Гульнур Баймукаметовнаны</a:t>
            </a:r>
            <a:r>
              <a:rPr lang="kk-KZ" sz="2000" dirty="0">
                <a:latin typeface="Times New Roman" panose="02020603050405020304" pitchFamily="18" charset="0"/>
                <a:ea typeface="Times New Roman" panose="02020603050405020304" pitchFamily="18" charset="0"/>
                <a:cs typeface="Times New Roman" panose="02020603050405020304" pitchFamily="18" charset="0"/>
              </a:rPr>
              <a:t> «Сын тұрғыдан ойлау технологиясы арқылы оқытудың тиімділігі»</a:t>
            </a:r>
            <a:r>
              <a:rPr lang="kk-KZ" sz="2000" dirty="0">
                <a:latin typeface="Times New Roman" panose="02020603050405020304" pitchFamily="18" charset="0"/>
                <a:ea typeface="Calibri" panose="020F0502020204030204" pitchFamily="34" charset="0"/>
                <a:cs typeface="Times New Roman" panose="02020603050405020304" pitchFamily="18" charset="0"/>
              </a:rPr>
              <a:t> мәселесі (тақырыбы)  бойынша;</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6.Бастауыш сынып мұғалімі</a:t>
            </a:r>
            <a:r>
              <a:rPr lang="kk-KZ"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Кошанова Айнаш Ормуханбетовна</a:t>
            </a:r>
            <a:r>
              <a:rPr lang="kk-KZ"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«Бастауыш сыныптарда математика пәнінен білімді бақылау және бағалау түрлері»</a:t>
            </a:r>
            <a:r>
              <a:rPr lang="kk-KZ" sz="2000" dirty="0">
                <a:latin typeface="Times New Roman" panose="02020603050405020304" pitchFamily="18" charset="0"/>
                <a:ea typeface="Calibri" panose="020F0502020204030204" pitchFamily="34" charset="0"/>
                <a:cs typeface="Times New Roman" panose="02020603050405020304" pitchFamily="18" charset="0"/>
              </a:rPr>
              <a:t> мәселесі (тақырыбы)  бойынша;</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Calibri" panose="020F0502020204030204" pitchFamily="34" charset="0"/>
                <a:cs typeface="Times New Roman" panose="02020603050405020304" pitchFamily="18" charset="0"/>
              </a:rPr>
              <a:t> Өкінішке орай, биылғы жылы мұғалімдеріміздің жұмысы облыс көлеміне өтпеді</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87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83528" y="0"/>
            <a:ext cx="6096000" cy="1376659"/>
          </a:xfrm>
          <a:prstGeom prst="rect">
            <a:avLst/>
          </a:prstGeom>
        </p:spPr>
        <p:txBody>
          <a:bodyPr>
            <a:spAutoFit/>
          </a:bodyPr>
          <a:lstStyle/>
          <a:p>
            <a:pPr>
              <a:lnSpc>
                <a:spcPct val="107000"/>
              </a:lnSpc>
              <a:spcAft>
                <a:spcPts val="0"/>
              </a:spcAft>
            </a:pPr>
            <a:r>
              <a:rPr lang="kk-KZ" b="1"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kk-KZ"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МЕКТЕПТІҢ ӘЛЕУМЕТТІК ТӨЛҚҰЖАТЫ</a:t>
            </a:r>
            <a:endPar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kk-KZ" sz="2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2020-2021 оқу </a:t>
            </a:r>
            <a:r>
              <a:rPr lang="kk-KZ" sz="20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жылы</a:t>
            </a:r>
          </a:p>
          <a:p>
            <a:pPr algn="ctr">
              <a:lnSpc>
                <a:spcPct val="107000"/>
              </a:lnSpc>
              <a:spcAft>
                <a:spcPts val="0"/>
              </a:spcAft>
            </a:pPr>
            <a:r>
              <a:rPr lang="kk-KZ" sz="20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1-11 сыныптар </a:t>
            </a:r>
            <a:endParaRPr lang="ru-RU" sz="2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Таблица 7"/>
          <p:cNvGraphicFramePr>
            <a:graphicFrameLocks noGrp="1"/>
          </p:cNvGraphicFramePr>
          <p:nvPr>
            <p:extLst/>
          </p:nvPr>
        </p:nvGraphicFramePr>
        <p:xfrm>
          <a:off x="515155" y="1523824"/>
          <a:ext cx="10689465" cy="4779992"/>
        </p:xfrm>
        <a:graphic>
          <a:graphicData uri="http://schemas.openxmlformats.org/drawingml/2006/table">
            <a:tbl>
              <a:tblPr firstRow="1" firstCol="1" bandRow="1">
                <a:tableStyleId>{5C22544A-7EE6-4342-B048-85BDC9FD1C3A}</a:tableStyleId>
              </a:tblPr>
              <a:tblGrid>
                <a:gridCol w="1269549">
                  <a:extLst>
                    <a:ext uri="{9D8B030D-6E8A-4147-A177-3AD203B41FA5}">
                      <a16:colId xmlns:a16="http://schemas.microsoft.com/office/drawing/2014/main" val="1235635448"/>
                    </a:ext>
                  </a:extLst>
                </a:gridCol>
                <a:gridCol w="7154821">
                  <a:extLst>
                    <a:ext uri="{9D8B030D-6E8A-4147-A177-3AD203B41FA5}">
                      <a16:colId xmlns:a16="http://schemas.microsoft.com/office/drawing/2014/main" val="3280262355"/>
                    </a:ext>
                  </a:extLst>
                </a:gridCol>
                <a:gridCol w="2265095">
                  <a:extLst>
                    <a:ext uri="{9D8B030D-6E8A-4147-A177-3AD203B41FA5}">
                      <a16:colId xmlns:a16="http://schemas.microsoft.com/office/drawing/2014/main" val="1189541557"/>
                    </a:ext>
                  </a:extLst>
                </a:gridCol>
              </a:tblGrid>
              <a:tr h="427886">
                <a:tc>
                  <a:txBody>
                    <a:bodyPr/>
                    <a:lstStyle/>
                    <a:p>
                      <a:pPr algn="ctr">
                        <a:lnSpc>
                          <a:spcPct val="107000"/>
                        </a:lnSpc>
                        <a:spcAft>
                          <a:spcPts val="0"/>
                        </a:spcAft>
                      </a:pPr>
                      <a:r>
                        <a:rPr lang="ru-RU" sz="1800" dirty="0">
                          <a:effectLst/>
                          <a:latin typeface="Times New Roman" panose="02020603050405020304" pitchFamily="18"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smtClean="0">
                          <a:effectLst/>
                          <a:latin typeface="Times New Roman" panose="02020603050405020304" pitchFamily="18" charset="0"/>
                          <a:ea typeface="+mn-ea"/>
                          <a:cs typeface="Times New Roman" panose="02020603050405020304" pitchFamily="18" charset="0"/>
                        </a:rPr>
                        <a:t>Санат</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Саны</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9230767"/>
                  </a:ext>
                </a:extLst>
              </a:tr>
              <a:tr h="395646">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1</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Оқушы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smtClean="0">
                          <a:effectLst/>
                          <a:latin typeface="Times New Roman" panose="02020603050405020304" pitchFamily="18" charset="0"/>
                          <a:cs typeface="Times New Roman" panose="02020603050405020304" pitchFamily="18" charset="0"/>
                        </a:rPr>
                        <a:t>282</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4707391"/>
                  </a:ext>
                </a:extLst>
              </a:tr>
              <a:tr h="395646">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2</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Жалпы отбасының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208</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8840408"/>
                  </a:ext>
                </a:extLst>
              </a:tr>
              <a:tr h="395646">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3</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Ата-аналар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380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2538371"/>
                  </a:ext>
                </a:extLst>
              </a:tr>
              <a:tr h="395646">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3.1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Анасы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203</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0039904"/>
                  </a:ext>
                </a:extLst>
              </a:tr>
              <a:tr h="395646">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3.2</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a:effectLst/>
                          <a:latin typeface="Times New Roman" panose="02020603050405020304" pitchFamily="18" charset="0"/>
                          <a:cs typeface="Times New Roman" panose="02020603050405020304" pitchFamily="18" charset="0"/>
                        </a:rPr>
                        <a:t>Әкесі</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177</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0622294"/>
                  </a:ext>
                </a:extLst>
              </a:tr>
              <a:tr h="395646">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Толық отбасы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179</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4506343"/>
                  </a:ext>
                </a:extLst>
              </a:tr>
              <a:tr h="395646">
                <a:tc>
                  <a:txBody>
                    <a:bodyPr/>
                    <a:lstStyle/>
                    <a:p>
                      <a:pPr algn="ctr">
                        <a:lnSpc>
                          <a:spcPct val="107000"/>
                        </a:lnSpc>
                        <a:spcAft>
                          <a:spcPts val="0"/>
                        </a:spcAft>
                      </a:pPr>
                      <a:r>
                        <a:rPr lang="kk-KZ" sz="1800">
                          <a:effectLst/>
                          <a:latin typeface="Times New Roman" panose="02020603050405020304" pitchFamily="18" charset="0"/>
                          <a:cs typeface="Times New Roman" panose="02020603050405020304" pitchFamily="18" charset="0"/>
                        </a:rPr>
                        <a:t>4.1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819150" algn="l"/>
                        </a:tabLst>
                      </a:pPr>
                      <a:r>
                        <a:rPr lang="kk-KZ" sz="1800" dirty="0">
                          <a:effectLst/>
                          <a:latin typeface="Times New Roman" panose="02020603050405020304" pitchFamily="18" charset="0"/>
                          <a:cs typeface="Times New Roman" panose="02020603050405020304" pitchFamily="18" charset="0"/>
                        </a:rPr>
                        <a:t>Оның ішіндегі балалар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247</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3519065"/>
                  </a:ext>
                </a:extLst>
              </a:tr>
              <a:tr h="395646">
                <a:tc>
                  <a:txBody>
                    <a:bodyPr/>
                    <a:lstStyle/>
                    <a:p>
                      <a:pPr algn="ctr">
                        <a:lnSpc>
                          <a:spcPct val="107000"/>
                        </a:lnSpc>
                        <a:spcAft>
                          <a:spcPts val="0"/>
                        </a:spcAft>
                      </a:pPr>
                      <a:r>
                        <a:rPr lang="kk-KZ" sz="1800" dirty="0" smtClean="0">
                          <a:effectLst/>
                          <a:latin typeface="Times New Roman" panose="02020603050405020304" pitchFamily="18" charset="0"/>
                          <a:ea typeface="+mn-ea"/>
                          <a:cs typeface="Times New Roman" panose="02020603050405020304" pitchFamily="18" charset="0"/>
                        </a:rPr>
                        <a:t>5</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Көп балалы отбасы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36</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0361134"/>
                  </a:ext>
                </a:extLst>
              </a:tr>
              <a:tr h="395646">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5</a:t>
                      </a:r>
                      <a:r>
                        <a:rPr lang="kk-KZ" sz="1800" dirty="0" smtClean="0">
                          <a:effectLst/>
                          <a:latin typeface="Times New Roman" panose="02020603050405020304" pitchFamily="18" charset="0"/>
                          <a:cs typeface="Times New Roman" panose="02020603050405020304" pitchFamily="18" charset="0"/>
                        </a:rPr>
                        <a:t>.1</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Оның ішіндегі балалар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kk-KZ" sz="1800" dirty="0">
                          <a:effectLst/>
                          <a:latin typeface="Times New Roman" panose="02020603050405020304" pitchFamily="18" charset="0"/>
                          <a:cs typeface="Times New Roman" panose="02020603050405020304" pitchFamily="18" charset="0"/>
                        </a:rPr>
                        <a:t>70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150612"/>
                  </a:ext>
                </a:extLst>
              </a:tr>
              <a:tr h="395646">
                <a:tc>
                  <a:txBody>
                    <a:bodyPr/>
                    <a:lstStyle/>
                    <a:p>
                      <a:pPr algn="ctr">
                        <a:lnSpc>
                          <a:spcPct val="107000"/>
                        </a:lnSpc>
                        <a:spcAft>
                          <a:spcPts val="0"/>
                        </a:spcAft>
                      </a:pPr>
                      <a:r>
                        <a:rPr lang="kk-KZ" sz="1800" dirty="0" smtClean="0">
                          <a:effectLst/>
                          <a:latin typeface="Times New Roman" panose="02020603050405020304" pitchFamily="18" charset="0"/>
                          <a:ea typeface="+mn-ea"/>
                          <a:cs typeface="Times New Roman" panose="02020603050405020304" pitchFamily="18" charset="0"/>
                        </a:rPr>
                        <a:t>6</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578485" algn="l"/>
                        </a:tabLst>
                      </a:pPr>
                      <a:r>
                        <a:rPr lang="kk-KZ" sz="1800" dirty="0">
                          <a:effectLst/>
                          <a:latin typeface="Times New Roman" panose="02020603050405020304" pitchFamily="18" charset="0"/>
                          <a:cs typeface="Times New Roman" panose="02020603050405020304" pitchFamily="18" charset="0"/>
                        </a:rPr>
                        <a:t>Аз қамтылған отбасы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23825" algn="l"/>
                          <a:tab pos="212725" algn="ctr"/>
                        </a:tabLst>
                      </a:pPr>
                      <a:r>
                        <a:rPr lang="kk-KZ" sz="1800" dirty="0">
                          <a:effectLst/>
                          <a:latin typeface="Times New Roman" panose="02020603050405020304" pitchFamily="18" charset="0"/>
                          <a:cs typeface="Times New Roman" panose="02020603050405020304" pitchFamily="18" charset="0"/>
                        </a:rPr>
                        <a:t>		14</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172337"/>
                  </a:ext>
                </a:extLst>
              </a:tr>
              <a:tr h="395646">
                <a:tc>
                  <a:txBody>
                    <a:bodyPr/>
                    <a:lstStyle/>
                    <a:p>
                      <a:pPr algn="ctr">
                        <a:lnSpc>
                          <a:spcPct val="107000"/>
                        </a:lnSpc>
                        <a:spcAft>
                          <a:spcPts val="0"/>
                        </a:spcAft>
                      </a:pPr>
                      <a:r>
                        <a:rPr lang="kk-KZ" sz="1800" dirty="0" smtClean="0">
                          <a:effectLst/>
                          <a:latin typeface="Times New Roman" panose="02020603050405020304" pitchFamily="18" charset="0"/>
                          <a:cs typeface="Times New Roman" panose="02020603050405020304" pitchFamily="18" charset="0"/>
                        </a:rPr>
                        <a:t>6.1</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dirty="0">
                          <a:effectLst/>
                          <a:latin typeface="Times New Roman" panose="02020603050405020304" pitchFamily="18" charset="0"/>
                          <a:cs typeface="Times New Roman" panose="02020603050405020304" pitchFamily="18" charset="0"/>
                        </a:rPr>
                        <a:t>Оның ішіндегі балалар саны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23825" algn="l"/>
                          <a:tab pos="212725" algn="ctr"/>
                        </a:tabLst>
                      </a:pPr>
                      <a:r>
                        <a:rPr lang="kk-KZ" sz="1800" dirty="0">
                          <a:effectLst/>
                          <a:latin typeface="Times New Roman" panose="02020603050405020304" pitchFamily="18" charset="0"/>
                          <a:cs typeface="Times New Roman" panose="02020603050405020304" pitchFamily="18" charset="0"/>
                        </a:rPr>
                        <a:t>20</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8222322"/>
                  </a:ext>
                </a:extLst>
              </a:tr>
            </a:tbl>
          </a:graphicData>
        </a:graphic>
      </p:graphicFrame>
    </p:spTree>
    <p:extLst>
      <p:ext uri="{BB962C8B-B14F-4D97-AF65-F5344CB8AC3E}">
        <p14:creationId xmlns:p14="http://schemas.microsoft.com/office/powerpoint/2010/main" val="3376395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9236" y="2015789"/>
            <a:ext cx="3343158" cy="923330"/>
          </a:xfrm>
          <a:prstGeom prst="rect">
            <a:avLst/>
          </a:prstGeom>
          <a:noFill/>
        </p:spPr>
        <p:txBody>
          <a:bodyPr wrap="none" lIns="91440" tIns="45720" rIns="91440" bIns="45720">
            <a:spAutoFit/>
          </a:bodyPr>
          <a:lstStyle/>
          <a:p>
            <a:pPr algn="ctr"/>
            <a:r>
              <a:rPr lang="ru-RU" b="0" cap="none" spc="0" dirty="0" smtClean="0">
                <a:ln w="0"/>
                <a:solidFill>
                  <a:schemeClr val="tx1"/>
                </a:solidFill>
                <a:latin typeface="Times New Roman" panose="02020603050405020304" pitchFamily="18" charset="0"/>
                <a:cs typeface="Times New Roman" panose="02020603050405020304" pitchFamily="18" charset="0"/>
              </a:rPr>
              <a:t>04.09-23.09</a:t>
            </a:r>
            <a:r>
              <a:rPr lang="ru-RU" dirty="0" smtClean="0">
                <a:ln w="0"/>
                <a:latin typeface="Times New Roman" panose="02020603050405020304" pitchFamily="18" charset="0"/>
                <a:cs typeface="Times New Roman" panose="02020603050405020304" pitchFamily="18" charset="0"/>
              </a:rPr>
              <a:t>.2020 </a:t>
            </a:r>
            <a:r>
              <a:rPr lang="ru-RU" dirty="0" err="1" smtClean="0">
                <a:ln w="0"/>
                <a:latin typeface="Times New Roman" panose="02020603050405020304" pitchFamily="18" charset="0"/>
                <a:cs typeface="Times New Roman" panose="02020603050405020304" pitchFamily="18" charset="0"/>
              </a:rPr>
              <a:t>жыл</a:t>
            </a:r>
            <a:r>
              <a:rPr lang="ru-RU" b="0" cap="none" spc="0" dirty="0" smtClean="0">
                <a:ln w="0"/>
                <a:solidFill>
                  <a:schemeClr val="tx1"/>
                </a:solidFill>
                <a:latin typeface="Times New Roman" panose="02020603050405020304" pitchFamily="18" charset="0"/>
                <a:cs typeface="Times New Roman" panose="02020603050405020304" pitchFamily="18" charset="0"/>
              </a:rPr>
              <a:t> </a:t>
            </a:r>
          </a:p>
          <a:p>
            <a:pPr algn="ctr"/>
            <a:r>
              <a:rPr lang="ru-RU" b="1" cap="none" spc="0" dirty="0" smtClean="0">
                <a:ln w="0"/>
                <a:solidFill>
                  <a:srgbClr val="FF0000"/>
                </a:solidFill>
                <a:latin typeface="Times New Roman" panose="02020603050405020304" pitchFamily="18" charset="0"/>
                <a:cs typeface="Times New Roman" panose="02020603050405020304" pitchFamily="18" charset="0"/>
              </a:rPr>
              <a:t>«</a:t>
            </a:r>
            <a:r>
              <a:rPr lang="ru-RU" b="1" cap="none" spc="0" dirty="0" err="1" smtClean="0">
                <a:ln w="0"/>
                <a:solidFill>
                  <a:srgbClr val="FF0000"/>
                </a:solidFill>
                <a:latin typeface="Times New Roman" panose="02020603050405020304" pitchFamily="18" charset="0"/>
                <a:cs typeface="Times New Roman" panose="02020603050405020304" pitchFamily="18" charset="0"/>
              </a:rPr>
              <a:t>Балдаурен</a:t>
            </a:r>
            <a:r>
              <a:rPr lang="ru-RU" b="1" cap="none" spc="0" dirty="0" smtClean="0">
                <a:ln w="0"/>
                <a:solidFill>
                  <a:srgbClr val="FF0000"/>
                </a:solidFill>
                <a:latin typeface="Times New Roman" panose="02020603050405020304" pitchFamily="18" charset="0"/>
                <a:cs typeface="Times New Roman" panose="02020603050405020304" pitchFamily="18" charset="0"/>
              </a:rPr>
              <a:t>» </a:t>
            </a:r>
            <a:r>
              <a:rPr lang="ru-RU" b="1" cap="none" spc="0" dirty="0" err="1" smtClean="0">
                <a:ln w="0"/>
                <a:solidFill>
                  <a:srgbClr val="FF0000"/>
                </a:solidFill>
                <a:latin typeface="Times New Roman" panose="02020603050405020304" pitchFamily="18" charset="0"/>
                <a:cs typeface="Times New Roman" panose="02020603050405020304" pitchFamily="18" charset="0"/>
              </a:rPr>
              <a:t>Бурабай</a:t>
            </a:r>
            <a:r>
              <a:rPr lang="ru-RU" b="1" cap="none" spc="0" dirty="0" smtClean="0">
                <a:ln w="0"/>
                <a:solidFill>
                  <a:srgbClr val="FF0000"/>
                </a:solidFill>
                <a:latin typeface="Times New Roman" panose="02020603050405020304" pitchFamily="18" charset="0"/>
                <a:cs typeface="Times New Roman" panose="02020603050405020304" pitchFamily="18" charset="0"/>
              </a:rPr>
              <a:t> </a:t>
            </a:r>
          </a:p>
          <a:p>
            <a:pPr algn="ctr"/>
            <a:r>
              <a:rPr lang="ru-RU" b="0" cap="none" spc="0" dirty="0" err="1" smtClean="0">
                <a:ln w="0"/>
                <a:solidFill>
                  <a:schemeClr val="tx1"/>
                </a:solidFill>
                <a:latin typeface="Times New Roman" panose="02020603050405020304" pitchFamily="18" charset="0"/>
                <a:cs typeface="Times New Roman" panose="02020603050405020304" pitchFamily="18" charset="0"/>
              </a:rPr>
              <a:t>лагеріне</a:t>
            </a:r>
            <a:r>
              <a:rPr lang="ru-RU" b="0" cap="none" spc="0" dirty="0" smtClean="0">
                <a:ln w="0"/>
                <a:solidFill>
                  <a:schemeClr val="tx1"/>
                </a:solidFill>
                <a:latin typeface="Times New Roman" panose="02020603050405020304" pitchFamily="18" charset="0"/>
                <a:cs typeface="Times New Roman" panose="02020603050405020304" pitchFamily="18" charset="0"/>
              </a:rPr>
              <a:t> </a:t>
            </a:r>
            <a:r>
              <a:rPr lang="ru-RU" b="0" cap="none" spc="0" dirty="0" err="1" smtClean="0">
                <a:ln w="0"/>
                <a:solidFill>
                  <a:schemeClr val="tx1"/>
                </a:solidFill>
                <a:latin typeface="Times New Roman" panose="02020603050405020304" pitchFamily="18" charset="0"/>
                <a:cs typeface="Times New Roman" panose="02020603050405020304" pitchFamily="18" charset="0"/>
              </a:rPr>
              <a:t>жіберілген</a:t>
            </a:r>
            <a:r>
              <a:rPr lang="ru-RU" b="0" cap="none" spc="0" dirty="0" smtClean="0">
                <a:ln w="0"/>
                <a:solidFill>
                  <a:schemeClr val="tx1"/>
                </a:solidFill>
                <a:latin typeface="Times New Roman" panose="02020603050405020304" pitchFamily="18" charset="0"/>
                <a:cs typeface="Times New Roman" panose="02020603050405020304" pitchFamily="18" charset="0"/>
              </a:rPr>
              <a:t> </a:t>
            </a:r>
            <a:r>
              <a:rPr lang="ru-RU" b="0" cap="none" spc="0" dirty="0" err="1" smtClean="0">
                <a:ln w="0"/>
                <a:solidFill>
                  <a:schemeClr val="tx1"/>
                </a:solidFill>
                <a:latin typeface="Times New Roman" panose="02020603050405020304" pitchFamily="18" charset="0"/>
                <a:cs typeface="Times New Roman" panose="02020603050405020304" pitchFamily="18" charset="0"/>
              </a:rPr>
              <a:t>оқушылар</a:t>
            </a:r>
            <a:r>
              <a:rPr lang="ru-RU" b="0" cap="none" spc="0" dirty="0" smtClean="0">
                <a:ln w="0"/>
                <a:solidFill>
                  <a:schemeClr val="tx1"/>
                </a:solidFill>
                <a:latin typeface="Times New Roman" panose="02020603050405020304" pitchFamily="18" charset="0"/>
                <a:cs typeface="Times New Roman" panose="02020603050405020304" pitchFamily="18" charset="0"/>
              </a:rPr>
              <a:t> </a:t>
            </a:r>
            <a:endParaRPr lang="ru-RU" b="0" cap="none" spc="0" dirty="0">
              <a:ln w="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747008" y="2015789"/>
            <a:ext cx="3237360" cy="923330"/>
          </a:xfrm>
          <a:prstGeom prst="rect">
            <a:avLst/>
          </a:prstGeom>
          <a:noFill/>
        </p:spPr>
        <p:txBody>
          <a:bodyPr wrap="none" lIns="91440" tIns="45720" rIns="91440" bIns="45720">
            <a:spAutoFit/>
          </a:bodyPr>
          <a:lstStyle/>
          <a:p>
            <a:pPr algn="ctr"/>
            <a:r>
              <a:rPr lang="ru-RU" dirty="0" smtClean="0">
                <a:ln w="0"/>
                <a:latin typeface="Times New Roman" panose="02020603050405020304" pitchFamily="18" charset="0"/>
                <a:cs typeface="Times New Roman" panose="02020603050405020304" pitchFamily="18" charset="0"/>
              </a:rPr>
              <a:t>18.10-06.11.2020 </a:t>
            </a:r>
            <a:r>
              <a:rPr lang="ru-RU" dirty="0" err="1">
                <a:ln w="0"/>
                <a:latin typeface="Times New Roman" panose="02020603050405020304" pitchFamily="18" charset="0"/>
                <a:cs typeface="Times New Roman" panose="02020603050405020304" pitchFamily="18" charset="0"/>
              </a:rPr>
              <a:t>жыл</a:t>
            </a:r>
            <a:r>
              <a:rPr lang="ru-RU" dirty="0">
                <a:ln w="0"/>
                <a:latin typeface="Times New Roman" panose="02020603050405020304" pitchFamily="18" charset="0"/>
                <a:cs typeface="Times New Roman" panose="02020603050405020304" pitchFamily="18" charset="0"/>
              </a:rPr>
              <a:t> </a:t>
            </a:r>
            <a:endParaRPr lang="ru-RU" b="0" cap="none" spc="0" dirty="0" smtClean="0">
              <a:ln w="0"/>
              <a:solidFill>
                <a:schemeClr val="tx1"/>
              </a:solidFill>
              <a:latin typeface="Times New Roman" panose="02020603050405020304" pitchFamily="18" charset="0"/>
              <a:cs typeface="Times New Roman" panose="02020603050405020304" pitchFamily="18" charset="0"/>
            </a:endParaRPr>
          </a:p>
          <a:p>
            <a:pPr algn="ctr"/>
            <a:r>
              <a:rPr lang="ru-RU" b="1" cap="none" spc="0" dirty="0" smtClean="0">
                <a:ln w="0"/>
                <a:solidFill>
                  <a:srgbClr val="FF0000"/>
                </a:solidFill>
                <a:latin typeface="Times New Roman" panose="02020603050405020304" pitchFamily="18" charset="0"/>
                <a:cs typeface="Times New Roman" panose="02020603050405020304" pitchFamily="18" charset="0"/>
              </a:rPr>
              <a:t>«</a:t>
            </a:r>
            <a:r>
              <a:rPr lang="ru-RU" b="1" cap="none" spc="0" dirty="0" err="1" smtClean="0">
                <a:ln w="0"/>
                <a:solidFill>
                  <a:srgbClr val="FF0000"/>
                </a:solidFill>
                <a:latin typeface="Times New Roman" panose="02020603050405020304" pitchFamily="18" charset="0"/>
                <a:cs typeface="Times New Roman" panose="02020603050405020304" pitchFamily="18" charset="0"/>
              </a:rPr>
              <a:t>Балдаурен</a:t>
            </a:r>
            <a:r>
              <a:rPr lang="ru-RU" b="1" cap="none" spc="0" dirty="0" smtClean="0">
                <a:ln w="0"/>
                <a:solidFill>
                  <a:srgbClr val="FF0000"/>
                </a:solidFill>
                <a:latin typeface="Times New Roman" panose="02020603050405020304" pitchFamily="18" charset="0"/>
                <a:cs typeface="Times New Roman" panose="02020603050405020304" pitchFamily="18" charset="0"/>
              </a:rPr>
              <a:t>» </a:t>
            </a:r>
            <a:r>
              <a:rPr lang="ru-RU" b="1" cap="none" spc="0" dirty="0" err="1" smtClean="0">
                <a:ln w="0"/>
                <a:solidFill>
                  <a:srgbClr val="FF0000"/>
                </a:solidFill>
                <a:latin typeface="Times New Roman" panose="02020603050405020304" pitchFamily="18" charset="0"/>
                <a:cs typeface="Times New Roman" panose="02020603050405020304" pitchFamily="18" charset="0"/>
              </a:rPr>
              <a:t>Бурабай</a:t>
            </a:r>
            <a:r>
              <a:rPr lang="ru-RU" b="1" cap="none" spc="0" dirty="0" smtClean="0">
                <a:ln w="0"/>
                <a:solidFill>
                  <a:srgbClr val="FF0000"/>
                </a:solidFill>
                <a:latin typeface="Times New Roman" panose="02020603050405020304" pitchFamily="18" charset="0"/>
                <a:cs typeface="Times New Roman" panose="02020603050405020304" pitchFamily="18" charset="0"/>
              </a:rPr>
              <a:t> </a:t>
            </a:r>
          </a:p>
          <a:p>
            <a:pPr algn="ctr"/>
            <a:r>
              <a:rPr lang="ru-RU" b="0" cap="none" spc="0" dirty="0" err="1" smtClean="0">
                <a:ln w="0"/>
                <a:solidFill>
                  <a:schemeClr val="tx1"/>
                </a:solidFill>
                <a:latin typeface="Times New Roman" panose="02020603050405020304" pitchFamily="18" charset="0"/>
                <a:cs typeface="Times New Roman" panose="02020603050405020304" pitchFamily="18" charset="0"/>
              </a:rPr>
              <a:t>лагеріне</a:t>
            </a:r>
            <a:r>
              <a:rPr lang="ru-RU" b="0" cap="none" spc="0" dirty="0" smtClean="0">
                <a:ln w="0"/>
                <a:solidFill>
                  <a:schemeClr val="tx1"/>
                </a:solidFill>
                <a:latin typeface="Times New Roman" panose="02020603050405020304" pitchFamily="18" charset="0"/>
                <a:cs typeface="Times New Roman" panose="02020603050405020304" pitchFamily="18" charset="0"/>
              </a:rPr>
              <a:t> </a:t>
            </a:r>
            <a:r>
              <a:rPr lang="ru-RU" b="0" cap="none" spc="0" dirty="0" err="1" smtClean="0">
                <a:ln w="0"/>
                <a:solidFill>
                  <a:schemeClr val="tx1"/>
                </a:solidFill>
                <a:latin typeface="Times New Roman" panose="02020603050405020304" pitchFamily="18" charset="0"/>
                <a:cs typeface="Times New Roman" panose="02020603050405020304" pitchFamily="18" charset="0"/>
              </a:rPr>
              <a:t>жіберілген</a:t>
            </a:r>
            <a:r>
              <a:rPr lang="ru-RU" b="0" cap="none" spc="0" dirty="0" smtClean="0">
                <a:ln w="0"/>
                <a:solidFill>
                  <a:schemeClr val="tx1"/>
                </a:solidFill>
                <a:latin typeface="Times New Roman" panose="02020603050405020304" pitchFamily="18" charset="0"/>
                <a:cs typeface="Times New Roman" panose="02020603050405020304" pitchFamily="18" charset="0"/>
              </a:rPr>
              <a:t> </a:t>
            </a:r>
            <a:r>
              <a:rPr lang="ru-RU" b="0" cap="none" spc="0" dirty="0" err="1" smtClean="0">
                <a:ln w="0"/>
                <a:solidFill>
                  <a:schemeClr val="tx1"/>
                </a:solidFill>
                <a:latin typeface="Times New Roman" panose="02020603050405020304" pitchFamily="18" charset="0"/>
                <a:cs typeface="Times New Roman" panose="02020603050405020304" pitchFamily="18" charset="0"/>
              </a:rPr>
              <a:t>оқушылар</a:t>
            </a:r>
            <a:r>
              <a:rPr lang="ru-RU" b="0" cap="none" spc="0" dirty="0" smtClean="0">
                <a:ln w="0"/>
                <a:solidFill>
                  <a:schemeClr val="tx1"/>
                </a:solidFill>
                <a:latin typeface="Times New Roman" panose="02020603050405020304" pitchFamily="18" charset="0"/>
                <a:cs typeface="Times New Roman" panose="02020603050405020304" pitchFamily="18" charset="0"/>
              </a:rPr>
              <a:t> </a:t>
            </a:r>
            <a:endParaRPr lang="ru-RU" b="0" cap="none" spc="0" dirty="0">
              <a:ln w="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017197" y="3502737"/>
            <a:ext cx="3584956" cy="2031325"/>
          </a:xfrm>
          <a:prstGeom prst="rect">
            <a:avLst/>
          </a:prstGeom>
        </p:spPr>
        <p:txBody>
          <a:bodyPr wrap="none">
            <a:spAutoFit/>
          </a:bodyPr>
          <a:lstStyle/>
          <a:p>
            <a:r>
              <a:rPr lang="kk-KZ" dirty="0" smtClean="0">
                <a:ln w="0"/>
                <a:latin typeface="Times New Roman" panose="02020603050405020304" pitchFamily="18" charset="0"/>
                <a:cs typeface="Times New Roman" panose="02020603050405020304" pitchFamily="18" charset="0"/>
              </a:rPr>
              <a:t>1. Даулет </a:t>
            </a:r>
            <a:r>
              <a:rPr lang="kk-KZ" dirty="0">
                <a:ln w="0"/>
                <a:latin typeface="Times New Roman" panose="02020603050405020304" pitchFamily="18" charset="0"/>
                <a:cs typeface="Times New Roman" panose="02020603050405020304" pitchFamily="18" charset="0"/>
              </a:rPr>
              <a:t>Ерназар  </a:t>
            </a:r>
            <a:r>
              <a:rPr lang="kk-KZ" dirty="0" smtClean="0">
                <a:ln w="0"/>
                <a:latin typeface="Times New Roman" panose="02020603050405020304" pitchFamily="18" charset="0"/>
                <a:cs typeface="Times New Roman" panose="02020603050405020304" pitchFamily="18" charset="0"/>
              </a:rPr>
              <a:t>9-сынып</a:t>
            </a:r>
          </a:p>
          <a:p>
            <a:r>
              <a:rPr lang="kk-KZ" dirty="0" smtClean="0">
                <a:ln w="0"/>
                <a:latin typeface="Times New Roman" panose="02020603050405020304" pitchFamily="18" charset="0"/>
                <a:cs typeface="Times New Roman" panose="02020603050405020304" pitchFamily="18" charset="0"/>
              </a:rPr>
              <a:t>2. Ергалиева Жұлдызай 7-сынып</a:t>
            </a:r>
          </a:p>
          <a:p>
            <a:r>
              <a:rPr lang="kk-KZ" dirty="0" smtClean="0">
                <a:ln w="0"/>
                <a:latin typeface="Times New Roman" panose="02020603050405020304" pitchFamily="18" charset="0"/>
                <a:cs typeface="Times New Roman" panose="02020603050405020304" pitchFamily="18" charset="0"/>
              </a:rPr>
              <a:t>3. Жиенбаева Анель 8-сынып</a:t>
            </a:r>
          </a:p>
          <a:p>
            <a:r>
              <a:rPr lang="kk-KZ" dirty="0" smtClean="0">
                <a:ln w="0"/>
                <a:latin typeface="Times New Roman" panose="02020603050405020304" pitchFamily="18" charset="0"/>
                <a:cs typeface="Times New Roman" panose="02020603050405020304" pitchFamily="18" charset="0"/>
              </a:rPr>
              <a:t>4. Булат Аяжан 8-сынып</a:t>
            </a:r>
          </a:p>
          <a:p>
            <a:r>
              <a:rPr lang="kk-KZ" dirty="0" smtClean="0">
                <a:ln w="0"/>
                <a:latin typeface="Times New Roman" panose="02020603050405020304" pitchFamily="18" charset="0"/>
                <a:cs typeface="Times New Roman" panose="02020603050405020304" pitchFamily="18" charset="0"/>
              </a:rPr>
              <a:t>5. Алтынбекова Толганай 6-сынып</a:t>
            </a:r>
          </a:p>
          <a:p>
            <a:r>
              <a:rPr lang="kk-KZ" dirty="0" smtClean="0">
                <a:ln w="0"/>
                <a:latin typeface="Times New Roman" panose="02020603050405020304" pitchFamily="18" charset="0"/>
                <a:cs typeface="Times New Roman" panose="02020603050405020304" pitchFamily="18" charset="0"/>
              </a:rPr>
              <a:t>6. Алтынбекова Туганай 5-сынып</a:t>
            </a:r>
          </a:p>
          <a:p>
            <a:r>
              <a:rPr lang="kk-KZ" dirty="0" smtClean="0">
                <a:ln w="0"/>
                <a:latin typeface="Times New Roman" panose="02020603050405020304" pitchFamily="18" charset="0"/>
                <a:cs typeface="Times New Roman" panose="02020603050405020304" pitchFamily="18" charset="0"/>
              </a:rPr>
              <a:t>7. Абдықалық Еркежан 8-сынып</a:t>
            </a:r>
            <a:endParaRPr lang="kk-KZ" dirty="0">
              <a:ln w="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674648" y="3502737"/>
            <a:ext cx="3673057" cy="2031325"/>
          </a:xfrm>
          <a:prstGeom prst="rect">
            <a:avLst/>
          </a:prstGeom>
        </p:spPr>
        <p:txBody>
          <a:bodyPr wrap="none">
            <a:spAutoFit/>
          </a:bodyPr>
          <a:lstStyle/>
          <a:p>
            <a:r>
              <a:rPr lang="kk-KZ" dirty="0" smtClean="0">
                <a:ln w="0"/>
                <a:latin typeface="Times New Roman" panose="02020603050405020304" pitchFamily="18" charset="0"/>
                <a:cs typeface="Times New Roman" panose="02020603050405020304" pitchFamily="18" charset="0"/>
              </a:rPr>
              <a:t>1. Абдикаримова Алина 9-сынып</a:t>
            </a:r>
          </a:p>
          <a:p>
            <a:r>
              <a:rPr lang="kk-KZ" dirty="0" smtClean="0">
                <a:ln w="0"/>
                <a:latin typeface="Times New Roman" panose="02020603050405020304" pitchFamily="18" charset="0"/>
                <a:cs typeface="Times New Roman" panose="02020603050405020304" pitchFamily="18" charset="0"/>
              </a:rPr>
              <a:t>2. Серік Аружан 9–сынып</a:t>
            </a:r>
          </a:p>
          <a:p>
            <a:r>
              <a:rPr lang="kk-KZ" dirty="0" smtClean="0">
                <a:ln w="0"/>
                <a:latin typeface="Times New Roman" panose="02020603050405020304" pitchFamily="18" charset="0"/>
                <a:cs typeface="Times New Roman" panose="02020603050405020304" pitchFamily="18" charset="0"/>
              </a:rPr>
              <a:t>3. Арыстангали Ақторгын 9-сынып</a:t>
            </a:r>
          </a:p>
          <a:p>
            <a:r>
              <a:rPr lang="kk-KZ" dirty="0" smtClean="0">
                <a:ln w="0"/>
                <a:latin typeface="Times New Roman" panose="02020603050405020304" pitchFamily="18" charset="0"/>
                <a:cs typeface="Times New Roman" panose="02020603050405020304" pitchFamily="18" charset="0"/>
              </a:rPr>
              <a:t>4. Серік Ақнұр 7-сынып</a:t>
            </a:r>
          </a:p>
          <a:p>
            <a:r>
              <a:rPr lang="kk-KZ" dirty="0" smtClean="0">
                <a:ln w="0"/>
                <a:latin typeface="Times New Roman" panose="02020603050405020304" pitchFamily="18" charset="0"/>
                <a:cs typeface="Times New Roman" panose="02020603050405020304" pitchFamily="18" charset="0"/>
              </a:rPr>
              <a:t>5. Идоят Адэлина 6-сынып</a:t>
            </a:r>
          </a:p>
          <a:p>
            <a:r>
              <a:rPr lang="kk-KZ" dirty="0" smtClean="0">
                <a:ln w="0"/>
                <a:latin typeface="Times New Roman" panose="02020603050405020304" pitchFamily="18" charset="0"/>
                <a:cs typeface="Times New Roman" panose="02020603050405020304" pitchFamily="18" charset="0"/>
              </a:rPr>
              <a:t>6. Қайролла Жанерке 6-сынып</a:t>
            </a:r>
          </a:p>
          <a:p>
            <a:endParaRPr lang="kk-KZ"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924657" y="251843"/>
            <a:ext cx="7844007" cy="1200329"/>
          </a:xfrm>
          <a:prstGeom prst="rect">
            <a:avLst/>
          </a:prstGeom>
          <a:noFill/>
        </p:spPr>
        <p:txBody>
          <a:bodyPr wrap="none" lIns="91440" tIns="45720" rIns="91440" bIns="45720">
            <a:spAutoFit/>
          </a:bodyPr>
          <a:lstStyle/>
          <a:p>
            <a:pPr algn="ctr"/>
            <a:r>
              <a:rPr lang="kk-KZ" sz="2400" b="1" cap="none" spc="0" dirty="0" smtClean="0">
                <a:ln w="0"/>
                <a:solidFill>
                  <a:schemeClr val="accent1">
                    <a:lumMod val="50000"/>
                  </a:schemeClr>
                </a:solidFill>
                <a:latin typeface="Times New Roman" panose="02020603050405020304" pitchFamily="18" charset="0"/>
                <a:cs typeface="Times New Roman" panose="02020603050405020304" pitchFamily="18" charset="0"/>
              </a:rPr>
              <a:t>Аз қамтылған, көп балалы, тұлдыр жетім және</a:t>
            </a:r>
          </a:p>
          <a:p>
            <a:pPr algn="ctr"/>
            <a:r>
              <a:rPr lang="kk-KZ" sz="2400" b="1" cap="none" spc="0" dirty="0" smtClean="0">
                <a:ln w="0"/>
                <a:solidFill>
                  <a:schemeClr val="accent1">
                    <a:lumMod val="50000"/>
                  </a:schemeClr>
                </a:solidFill>
                <a:latin typeface="Times New Roman" panose="02020603050405020304" pitchFamily="18" charset="0"/>
                <a:cs typeface="Times New Roman" panose="02020603050405020304" pitchFamily="18" charset="0"/>
              </a:rPr>
              <a:t> ата-анасының қамқорлығынысыз қалған балаларды </a:t>
            </a:r>
          </a:p>
          <a:p>
            <a:pPr algn="ctr"/>
            <a:r>
              <a:rPr lang="kk-KZ" sz="2400" b="1" cap="none" spc="0" dirty="0" smtClean="0">
                <a:ln w="0"/>
                <a:solidFill>
                  <a:schemeClr val="accent1">
                    <a:lumMod val="50000"/>
                  </a:schemeClr>
                </a:solidFill>
                <a:latin typeface="Times New Roman" panose="02020603050405020304" pitchFamily="18" charset="0"/>
                <a:cs typeface="Times New Roman" panose="02020603050405020304" pitchFamily="18" charset="0"/>
              </a:rPr>
              <a:t>«Балдаурен» Бурабай оқу-сауықтыру лагеріне жіберу.</a:t>
            </a:r>
            <a:endParaRPr lang="ru-RU" sz="2400" b="1" cap="none" spc="0" dirty="0">
              <a:ln w="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9" name="Прямая со стрелкой 8"/>
          <p:cNvCxnSpPr>
            <a:stCxn id="2" idx="2"/>
          </p:cNvCxnSpPr>
          <p:nvPr/>
        </p:nvCxnSpPr>
        <p:spPr>
          <a:xfrm>
            <a:off x="2590815" y="2939119"/>
            <a:ext cx="0" cy="56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3" idx="2"/>
          </p:cNvCxnSpPr>
          <p:nvPr/>
        </p:nvCxnSpPr>
        <p:spPr>
          <a:xfrm>
            <a:off x="9365688" y="2939119"/>
            <a:ext cx="0" cy="56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50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068946" y="395655"/>
            <a:ext cx="9517487" cy="551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Мектепішілік,аудандық,облыстық спорттық жарыстардың жетістіктері</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t="19718" b="10235"/>
          <a:stretch/>
        </p:blipFill>
        <p:spPr>
          <a:xfrm>
            <a:off x="549809" y="1482281"/>
            <a:ext cx="2072628" cy="2112137"/>
          </a:xfrm>
          <a:prstGeom prst="rect">
            <a:avLst/>
          </a:prstGeom>
        </p:spPr>
      </p:pic>
      <p:sp>
        <p:nvSpPr>
          <p:cNvPr id="8" name="Заголовок 1"/>
          <p:cNvSpPr txBox="1">
            <a:spLocks/>
          </p:cNvSpPr>
          <p:nvPr/>
        </p:nvSpPr>
        <p:spPr>
          <a:xfrm>
            <a:off x="2969434" y="844523"/>
            <a:ext cx="4194563" cy="551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Шахмат </a:t>
            </a:r>
            <a:r>
              <a:rPr lang="kk-KZ" sz="2000" b="1" dirty="0" smtClean="0">
                <a:solidFill>
                  <a:srgbClr val="002060"/>
                </a:solidFill>
                <a:latin typeface="Times New Roman" panose="02020603050405020304" pitchFamily="18" charset="0"/>
                <a:cs typeface="Times New Roman" panose="02020603050405020304" pitchFamily="18" charset="0"/>
              </a:rPr>
              <a:t>және </a:t>
            </a:r>
            <a:r>
              <a:rPr lang="kk-KZ" sz="2000" b="1" dirty="0" smtClean="0">
                <a:solidFill>
                  <a:srgbClr val="FF0000"/>
                </a:solidFill>
                <a:latin typeface="Times New Roman" panose="02020603050405020304" pitchFamily="18" charset="0"/>
                <a:cs typeface="Times New Roman" panose="02020603050405020304" pitchFamily="18" charset="0"/>
              </a:rPr>
              <a:t>тоғызқұмалақ</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t="21032" b="26385"/>
          <a:stretch/>
        </p:blipFill>
        <p:spPr>
          <a:xfrm>
            <a:off x="3367000" y="1322534"/>
            <a:ext cx="3057861" cy="2858470"/>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t="28732" b="26009"/>
          <a:stretch/>
        </p:blipFill>
        <p:spPr>
          <a:xfrm>
            <a:off x="8053743" y="1293391"/>
            <a:ext cx="3130501" cy="2518771"/>
          </a:xfrm>
          <a:prstGeom prst="rect">
            <a:avLst/>
          </a:prstGeom>
        </p:spPr>
      </p:pic>
      <p:pic>
        <p:nvPicPr>
          <p:cNvPr id="12" name="Рисунок 11"/>
          <p:cNvPicPr>
            <a:picLocks noChangeAspect="1"/>
          </p:cNvPicPr>
          <p:nvPr/>
        </p:nvPicPr>
        <p:blipFill rotWithShape="1">
          <a:blip r:embed="rId5">
            <a:extLst>
              <a:ext uri="{28A0092B-C50C-407E-A947-70E740481C1C}">
                <a14:useLocalDpi xmlns:a14="http://schemas.microsoft.com/office/drawing/2010/main" val="0"/>
              </a:ext>
            </a:extLst>
          </a:blip>
          <a:srcRect l="5486" t="25352" r="9714" b="33521"/>
          <a:stretch/>
        </p:blipFill>
        <p:spPr>
          <a:xfrm>
            <a:off x="3317180" y="3721995"/>
            <a:ext cx="3271235" cy="2820473"/>
          </a:xfrm>
          <a:prstGeom prst="rect">
            <a:avLst/>
          </a:prstGeom>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l="6822" t="30047" r="6710" b="27323"/>
          <a:stretch/>
        </p:blipFill>
        <p:spPr>
          <a:xfrm>
            <a:off x="6773198" y="4181004"/>
            <a:ext cx="2561090" cy="2244660"/>
          </a:xfrm>
          <a:prstGeom prst="rect">
            <a:avLst/>
          </a:prstGeom>
        </p:spPr>
      </p:pic>
      <p:pic>
        <p:nvPicPr>
          <p:cNvPr id="14" name="Рисунок 13"/>
          <p:cNvPicPr>
            <a:picLocks noChangeAspect="1"/>
          </p:cNvPicPr>
          <p:nvPr/>
        </p:nvPicPr>
        <p:blipFill rotWithShape="1">
          <a:blip r:embed="rId7">
            <a:extLst>
              <a:ext uri="{28A0092B-C50C-407E-A947-70E740481C1C}">
                <a14:useLocalDpi xmlns:a14="http://schemas.microsoft.com/office/drawing/2010/main" val="0"/>
              </a:ext>
            </a:extLst>
          </a:blip>
          <a:srcRect l="8825" t="24038" r="9381" b="16996"/>
          <a:stretch/>
        </p:blipFill>
        <p:spPr>
          <a:xfrm>
            <a:off x="549809" y="4158008"/>
            <a:ext cx="2504163" cy="2477355"/>
          </a:xfrm>
          <a:prstGeom prst="rect">
            <a:avLst/>
          </a:prstGeom>
        </p:spPr>
      </p:pic>
      <p:sp>
        <p:nvSpPr>
          <p:cNvPr id="15" name="Прямоугольник 14"/>
          <p:cNvSpPr/>
          <p:nvPr/>
        </p:nvSpPr>
        <p:spPr>
          <a:xfrm>
            <a:off x="9620518" y="4703169"/>
            <a:ext cx="2150772" cy="1754326"/>
          </a:xfrm>
          <a:prstGeom prst="rect">
            <a:avLst/>
          </a:prstGeom>
        </p:spPr>
        <p:txBody>
          <a:bodyPr wrap="square">
            <a:spAutoFit/>
          </a:bodyPr>
          <a:lstStyle/>
          <a:p>
            <a:pPr algn="ctr"/>
            <a:r>
              <a:rPr lang="kk-KZ" b="1" dirty="0">
                <a:solidFill>
                  <a:srgbClr val="002060"/>
                </a:solidFill>
                <a:latin typeface="Times New Roman" panose="02020603050405020304" pitchFamily="18" charset="0"/>
                <a:cs typeface="Times New Roman" panose="02020603050405020304" pitchFamily="18" charset="0"/>
              </a:rPr>
              <a:t>Жетекшісі:</a:t>
            </a:r>
          </a:p>
          <a:p>
            <a:pPr algn="ctr"/>
            <a:r>
              <a:rPr lang="kk-KZ" b="1" dirty="0" smtClean="0">
                <a:solidFill>
                  <a:srgbClr val="FF0000"/>
                </a:solidFill>
                <a:latin typeface="Times New Roman" panose="02020603050405020304" pitchFamily="18" charset="0"/>
                <a:cs typeface="Times New Roman" panose="02020603050405020304" pitchFamily="18" charset="0"/>
              </a:rPr>
              <a:t>Сейдахметов Айбар </a:t>
            </a:r>
            <a:r>
              <a:rPr lang="kk-KZ" b="1" dirty="0" err="1" smtClean="0">
                <a:solidFill>
                  <a:srgbClr val="FF0000"/>
                </a:solidFill>
                <a:latin typeface="Times New Roman" panose="02020603050405020304" pitchFamily="18" charset="0"/>
                <a:cs typeface="Times New Roman" panose="02020603050405020304" pitchFamily="18" charset="0"/>
              </a:rPr>
              <a:t>Есимбекович</a:t>
            </a:r>
            <a:r>
              <a:rPr lang="kk-KZ" b="1" dirty="0" smtClean="0">
                <a:solidFill>
                  <a:srgbClr val="FF0000"/>
                </a:solidFill>
                <a:latin typeface="Times New Roman" panose="02020603050405020304" pitchFamily="18" charset="0"/>
                <a:cs typeface="Times New Roman" panose="02020603050405020304" pitchFamily="18" charset="0"/>
              </a:rPr>
              <a:t> </a:t>
            </a:r>
            <a:endParaRPr lang="kk-KZ" b="1" dirty="0">
              <a:solidFill>
                <a:srgbClr val="FF0000"/>
              </a:solidFill>
              <a:latin typeface="Times New Roman" panose="02020603050405020304" pitchFamily="18" charset="0"/>
              <a:cs typeface="Times New Roman" panose="02020603050405020304" pitchFamily="18" charset="0"/>
            </a:endParaRPr>
          </a:p>
          <a:p>
            <a:pPr algn="ctr"/>
            <a:endParaRPr lang="kk-KZ" b="1" dirty="0">
              <a:solidFill>
                <a:srgbClr val="FF0000"/>
              </a:solidFill>
              <a:latin typeface="Times New Roman" panose="02020603050405020304" pitchFamily="18" charset="0"/>
              <a:cs typeface="Times New Roman" panose="02020603050405020304" pitchFamily="18" charset="0"/>
            </a:endParaRPr>
          </a:p>
          <a:p>
            <a:pPr algn="ctr"/>
            <a:r>
              <a:rPr lang="kk-KZ" b="1" dirty="0" smtClean="0">
                <a:solidFill>
                  <a:srgbClr val="002060"/>
                </a:solidFill>
                <a:latin typeface="Times New Roman" panose="02020603050405020304" pitchFamily="18" charset="0"/>
                <a:cs typeface="Times New Roman" panose="02020603050405020304" pitchFamily="18" charset="0"/>
              </a:rPr>
              <a:t>І-ІІ-ІІІ  орындар</a:t>
            </a:r>
            <a:endParaRPr lang="kk-KZ" b="1" dirty="0">
              <a:solidFill>
                <a:srgbClr val="002060"/>
              </a:solidFill>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300506" y="229180"/>
            <a:ext cx="2159358"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000" b="1" dirty="0" smtClean="0">
                <a:solidFill>
                  <a:srgbClr val="0070C0"/>
                </a:solidFill>
                <a:latin typeface="Times New Roman" panose="02020603050405020304" pitchFamily="18" charset="0"/>
                <a:cs typeface="Times New Roman" panose="02020603050405020304" pitchFamily="18" charset="0"/>
              </a:rPr>
              <a:t>Тәрбие жұмысы </a:t>
            </a:r>
            <a:endParaRPr lang="ru-RU"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50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575775" y="226329"/>
            <a:ext cx="6265973" cy="551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Ауыр атлетика,волейбол және футбол</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39249" b="25258"/>
          <a:stretch/>
        </p:blipFill>
        <p:spPr>
          <a:xfrm>
            <a:off x="862083" y="723120"/>
            <a:ext cx="3791956" cy="3011755"/>
          </a:xfrm>
          <a:prstGeom prst="rect">
            <a:avLst/>
          </a:prstGeom>
          <a:ln>
            <a:noFill/>
          </a:ln>
          <a:effectLst>
            <a:softEdge rad="112500"/>
          </a:effectLst>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t="21388" b="29644"/>
          <a:stretch/>
        </p:blipFill>
        <p:spPr>
          <a:xfrm>
            <a:off x="2575775" y="3921617"/>
            <a:ext cx="3857625" cy="2936383"/>
          </a:xfrm>
          <a:prstGeom prst="rect">
            <a:avLst/>
          </a:prstGeom>
          <a:ln>
            <a:noFill/>
          </a:ln>
          <a:effectLst>
            <a:softEdge rad="112500"/>
          </a:effectLst>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23286" b="13615"/>
          <a:stretch/>
        </p:blipFill>
        <p:spPr>
          <a:xfrm>
            <a:off x="7128855" y="4008918"/>
            <a:ext cx="3451541" cy="2694740"/>
          </a:xfrm>
          <a:prstGeom prst="rect">
            <a:avLst/>
          </a:prstGeom>
          <a:ln>
            <a:noFill/>
          </a:ln>
          <a:effectLst>
            <a:softEdge rad="112500"/>
          </a:effectLst>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t="19155" b="41784"/>
          <a:stretch/>
        </p:blipFill>
        <p:spPr>
          <a:xfrm>
            <a:off x="6432595" y="778220"/>
            <a:ext cx="3857625" cy="2678807"/>
          </a:xfrm>
          <a:prstGeom prst="rect">
            <a:avLst/>
          </a:prstGeom>
          <a:ln>
            <a:noFill/>
          </a:ln>
          <a:effectLst>
            <a:softEdge rad="112500"/>
          </a:effectLst>
        </p:spPr>
      </p:pic>
      <p:sp>
        <p:nvSpPr>
          <p:cNvPr id="10" name="Заголовок 1"/>
          <p:cNvSpPr txBox="1">
            <a:spLocks/>
          </p:cNvSpPr>
          <p:nvPr/>
        </p:nvSpPr>
        <p:spPr>
          <a:xfrm>
            <a:off x="6187896" y="1841677"/>
            <a:ext cx="4347022" cy="8371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err="1" smtClean="0">
                <a:solidFill>
                  <a:srgbClr val="FFFF00"/>
                </a:solidFill>
                <a:latin typeface="Times New Roman" panose="02020603050405020304" pitchFamily="18" charset="0"/>
                <a:cs typeface="Times New Roman" panose="02020603050405020304" pitchFamily="18" charset="0"/>
              </a:rPr>
              <a:t>Кенжина</a:t>
            </a:r>
            <a:r>
              <a:rPr lang="kk-KZ" sz="2000" b="1" dirty="0" smtClean="0">
                <a:solidFill>
                  <a:srgbClr val="FFFF00"/>
                </a:solidFill>
                <a:latin typeface="Times New Roman" panose="02020603050405020304" pitchFamily="18" charset="0"/>
                <a:cs typeface="Times New Roman" panose="02020603050405020304" pitchFamily="18" charset="0"/>
              </a:rPr>
              <a:t> </a:t>
            </a:r>
            <a:r>
              <a:rPr lang="kk-KZ" sz="2000" b="1" dirty="0" err="1" smtClean="0">
                <a:solidFill>
                  <a:srgbClr val="FFFF00"/>
                </a:solidFill>
                <a:latin typeface="Times New Roman" panose="02020603050405020304" pitchFamily="18" charset="0"/>
                <a:cs typeface="Times New Roman" panose="02020603050405020304" pitchFamily="18" charset="0"/>
              </a:rPr>
              <a:t>Наргиз</a:t>
            </a:r>
            <a:endParaRPr lang="ru-RU"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907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66647" y="982978"/>
            <a:ext cx="10373711" cy="5919121"/>
          </a:xfrm>
          <a:prstGeom prst="rect">
            <a:avLst/>
          </a:prstGeom>
        </p:spPr>
        <p:txBody>
          <a:bodyPr wrap="square">
            <a:spAutoFit/>
          </a:bodyPr>
          <a:lstStyle/>
          <a:p>
            <a:pPr algn="just">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Зеренді ауданының әкімдігінің  «М.Ғабдуллин атындағы жалпы білім беретін орта мектеп-гимназиясы»коммуналдық мемлекеттік мекемесі</a:t>
            </a:r>
            <a:r>
              <a:rPr lang="kk-KZ"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latin typeface="Times New Roman" panose="02020603050405020304" pitchFamily="18" charset="0"/>
                <a:ea typeface="Times New Roman" panose="02020603050405020304" pitchFamily="18" charset="0"/>
                <a:cs typeface="Times New Roman" panose="02020603050405020304" pitchFamily="18" charset="0"/>
              </a:rPr>
              <a:t>мектеп жарғысына және лицензиясына  сәйкес білім берудің төмендегі түрлерін жүзеге асырады:</a:t>
            </a:r>
            <a:endParaRPr lang="ru-RU"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 Бастауыш білім;</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 Негізгі орта білім;</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 Жалпы орта білім.</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kk-KZ" sz="2400" dirty="0">
                <a:latin typeface="Times New Roman" panose="02020603050405020304" pitchFamily="18" charset="0"/>
                <a:ea typeface="Times New Roman" panose="02020603050405020304" pitchFamily="18" charset="0"/>
                <a:cs typeface="Times New Roman" panose="02020603050405020304" pitchFamily="18" charset="0"/>
              </a:rPr>
              <a:t>Оқытылу тілі: қазақ тілі</a:t>
            </a:r>
            <a:endParaRPr lang="ru-RU"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07000"/>
              </a:lnSpc>
              <a:spcAft>
                <a:spcPts val="800"/>
              </a:spcAft>
            </a:pPr>
            <a:r>
              <a:rPr lang="kk-KZ" sz="2400" dirty="0">
                <a:latin typeface="Times New Roman" panose="02020603050405020304" pitchFamily="18" charset="0"/>
                <a:ea typeface="Calibri" panose="020F0502020204030204" pitchFamily="34" charset="0"/>
                <a:cs typeface="Times New Roman" panose="02020603050405020304" pitchFamily="18" charset="0"/>
              </a:rPr>
              <a:t>Мектеп оқу жылы көлемінде екі ауысымда жұмыс істейді</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a:t>
            </a:r>
          </a:p>
          <a:p>
            <a:pPr indent="449580">
              <a:lnSpc>
                <a:spcPct val="107000"/>
              </a:lnSpc>
              <a:spcAft>
                <a:spcPts val="800"/>
              </a:spcAft>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Қашықтық оқытуға байланысты 5-11 сыныптар онлайн режимінде , </a:t>
            </a:r>
          </a:p>
          <a:p>
            <a:pPr indent="449580">
              <a:lnSpc>
                <a:spcPct val="107000"/>
              </a:lnSpc>
              <a:spcAft>
                <a:spcPts val="800"/>
              </a:spcAft>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Даярлық сыныбы,1-4 сыныптар штаттық режимде оқиды</a:t>
            </a:r>
            <a:endParaRPr lang="kk-KZ" sz="2400" dirty="0">
              <a:latin typeface="Times New Roman" panose="02020603050405020304" pitchFamily="18" charset="0"/>
              <a:ea typeface="Calibri" panose="020F0502020204030204" pitchFamily="34" charset="0"/>
              <a:cs typeface="Times New Roman" panose="02020603050405020304" pitchFamily="18" charset="0"/>
            </a:endParaRPr>
          </a:p>
          <a:p>
            <a:pPr indent="449580">
              <a:lnSpc>
                <a:spcPct val="107000"/>
              </a:lnSpc>
              <a:spcAft>
                <a:spcPts val="800"/>
              </a:spcAft>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2020-21  </a:t>
            </a:r>
            <a:r>
              <a:rPr lang="kk-KZ" sz="2400" dirty="0">
                <a:latin typeface="Times New Roman" panose="02020603050405020304" pitchFamily="18" charset="0"/>
                <a:ea typeface="Calibri" panose="020F0502020204030204" pitchFamily="34" charset="0"/>
                <a:cs typeface="Times New Roman" panose="02020603050405020304" pitchFamily="18" charset="0"/>
              </a:rPr>
              <a:t>оқу жылы Жалпы оқумен қамту айлығы шарасында оқумен қамтылуға тиісті оқушылар тізімі жасалды.</a:t>
            </a:r>
            <a:r>
              <a:rPr lang="kk-KZ"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kk-KZ" sz="2400" dirty="0">
                <a:latin typeface="Times New Roman" panose="02020603050405020304" pitchFamily="18" charset="0"/>
                <a:ea typeface="Calibri" panose="020F0502020204030204" pitchFamily="34" charset="0"/>
                <a:cs typeface="Times New Roman" panose="02020603050405020304" pitchFamily="18" charset="0"/>
              </a:rPr>
              <a:t>Мектеп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жасындағы балалар </a:t>
            </a:r>
            <a:r>
              <a:rPr lang="kk-KZ" sz="2400" dirty="0">
                <a:latin typeface="Times New Roman" panose="02020603050405020304" pitchFamily="18" charset="0"/>
                <a:ea typeface="Calibri" panose="020F0502020204030204" pitchFamily="34" charset="0"/>
                <a:cs typeface="Times New Roman" panose="02020603050405020304" pitchFamily="18" charset="0"/>
              </a:rPr>
              <a:t>толық оқумен  қамтылды, үйде отырған бала жоқ.</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0936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205822" y="323873"/>
            <a:ext cx="3554570" cy="551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«Алау» </a:t>
            </a:r>
            <a:r>
              <a:rPr lang="kk-KZ" sz="2000" b="1" dirty="0" smtClean="0">
                <a:solidFill>
                  <a:srgbClr val="7030A0"/>
                </a:solidFill>
                <a:latin typeface="Times New Roman" panose="02020603050405020304" pitchFamily="18" charset="0"/>
                <a:cs typeface="Times New Roman" panose="02020603050405020304" pitchFamily="18" charset="0"/>
              </a:rPr>
              <a:t>әскери патриоттық ойын</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6154" t="22535" r="6710" b="28639"/>
          <a:stretch/>
        </p:blipFill>
        <p:spPr>
          <a:xfrm>
            <a:off x="386365" y="682581"/>
            <a:ext cx="3361387" cy="3348508"/>
          </a:xfrm>
          <a:prstGeom prst="rect">
            <a:avLst/>
          </a:prstGeom>
          <a:ln>
            <a:noFill/>
          </a:ln>
          <a:effectLst>
            <a:softEdge rad="112500"/>
          </a:effectLst>
        </p:spPr>
      </p:pic>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t="19343" b="24319"/>
          <a:stretch/>
        </p:blipFill>
        <p:spPr>
          <a:xfrm>
            <a:off x="7760392" y="875764"/>
            <a:ext cx="3857625" cy="3863662"/>
          </a:xfrm>
          <a:prstGeom prst="rect">
            <a:avLst/>
          </a:prstGeom>
          <a:ln>
            <a:noFill/>
          </a:ln>
          <a:effectLst>
            <a:softEdge rad="112500"/>
          </a:effectLst>
        </p:spPr>
      </p:pic>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5486" t="20469" r="6343" b="10986"/>
          <a:stretch/>
        </p:blipFill>
        <p:spPr>
          <a:xfrm>
            <a:off x="4053424" y="2356835"/>
            <a:ext cx="3401296" cy="3850784"/>
          </a:xfrm>
          <a:prstGeom prst="rect">
            <a:avLst/>
          </a:prstGeom>
          <a:ln>
            <a:noFill/>
          </a:ln>
          <a:effectLst>
            <a:softEdge rad="112500"/>
          </a:effectLst>
        </p:spPr>
      </p:pic>
      <p:sp>
        <p:nvSpPr>
          <p:cNvPr id="10" name="Прямоугольник 9"/>
          <p:cNvSpPr/>
          <p:nvPr/>
        </p:nvSpPr>
        <p:spPr>
          <a:xfrm>
            <a:off x="9467245" y="5254581"/>
            <a:ext cx="2150772" cy="1200329"/>
          </a:xfrm>
          <a:prstGeom prst="rect">
            <a:avLst/>
          </a:prstGeom>
        </p:spPr>
        <p:txBody>
          <a:bodyPr wrap="square">
            <a:spAutoFit/>
          </a:bodyPr>
          <a:lstStyle/>
          <a:p>
            <a:pPr algn="ctr"/>
            <a:r>
              <a:rPr lang="kk-KZ" b="1" dirty="0">
                <a:solidFill>
                  <a:srgbClr val="002060"/>
                </a:solidFill>
                <a:latin typeface="Times New Roman" panose="02020603050405020304" pitchFamily="18" charset="0"/>
                <a:cs typeface="Times New Roman" panose="02020603050405020304" pitchFamily="18" charset="0"/>
              </a:rPr>
              <a:t>Жетекшісі:</a:t>
            </a:r>
          </a:p>
          <a:p>
            <a:pPr algn="ctr"/>
            <a:r>
              <a:rPr lang="kk-KZ" b="1" dirty="0" err="1" smtClean="0">
                <a:solidFill>
                  <a:srgbClr val="FF0000"/>
                </a:solidFill>
                <a:latin typeface="Times New Roman" panose="02020603050405020304" pitchFamily="18" charset="0"/>
                <a:cs typeface="Times New Roman" panose="02020603050405020304" pitchFamily="18" charset="0"/>
              </a:rPr>
              <a:t>Тасенов</a:t>
            </a:r>
            <a:r>
              <a:rPr lang="kk-KZ" b="1" dirty="0" smtClean="0">
                <a:solidFill>
                  <a:srgbClr val="FF0000"/>
                </a:solidFill>
                <a:latin typeface="Times New Roman" panose="02020603050405020304" pitchFamily="18" charset="0"/>
                <a:cs typeface="Times New Roman" panose="02020603050405020304" pitchFamily="18" charset="0"/>
              </a:rPr>
              <a:t> Болат </a:t>
            </a:r>
            <a:r>
              <a:rPr lang="kk-KZ" b="1" dirty="0" err="1" smtClean="0">
                <a:solidFill>
                  <a:srgbClr val="FF0000"/>
                </a:solidFill>
                <a:latin typeface="Times New Roman" panose="02020603050405020304" pitchFamily="18" charset="0"/>
                <a:cs typeface="Times New Roman" panose="02020603050405020304" pitchFamily="18" charset="0"/>
              </a:rPr>
              <a:t>Ергалиевич</a:t>
            </a:r>
            <a:endParaRPr lang="kk-KZ" b="1" dirty="0">
              <a:solidFill>
                <a:srgbClr val="FF0000"/>
              </a:solidFill>
              <a:latin typeface="Times New Roman" panose="02020603050405020304" pitchFamily="18" charset="0"/>
              <a:cs typeface="Times New Roman" panose="02020603050405020304" pitchFamily="18" charset="0"/>
            </a:endParaRPr>
          </a:p>
          <a:p>
            <a:pPr algn="ctr"/>
            <a:r>
              <a:rPr lang="kk-KZ" b="1" dirty="0" smtClean="0">
                <a:solidFill>
                  <a:srgbClr val="FF0000"/>
                </a:solidFill>
                <a:latin typeface="Times New Roman" panose="02020603050405020304" pitchFamily="18" charset="0"/>
                <a:cs typeface="Times New Roman" panose="02020603050405020304" pitchFamily="18" charset="0"/>
              </a:rPr>
              <a:t>І-ІІ-ІІІ  орындар</a:t>
            </a:r>
            <a:endParaRPr lang="kk-KZ"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69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9906" b="24695"/>
          <a:stretch/>
        </p:blipFill>
        <p:spPr>
          <a:xfrm>
            <a:off x="973227" y="553792"/>
            <a:ext cx="9432903" cy="5035640"/>
          </a:xfrm>
          <a:prstGeom prst="rect">
            <a:avLst/>
          </a:prstGeom>
        </p:spPr>
      </p:pic>
      <p:sp>
        <p:nvSpPr>
          <p:cNvPr id="5" name="Заголовок 1"/>
          <p:cNvSpPr txBox="1">
            <a:spLocks/>
          </p:cNvSpPr>
          <p:nvPr/>
        </p:nvSpPr>
        <p:spPr>
          <a:xfrm>
            <a:off x="4494726" y="226329"/>
            <a:ext cx="2073499" cy="551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FF0000"/>
                </a:solidFill>
                <a:latin typeface="Times New Roman" panose="02020603050405020304" pitchFamily="18" charset="0"/>
                <a:cs typeface="Times New Roman" panose="02020603050405020304" pitchFamily="18" charset="0"/>
              </a:rPr>
              <a:t>Асық</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9620518" y="4703169"/>
            <a:ext cx="2150772" cy="923330"/>
          </a:xfrm>
          <a:prstGeom prst="rect">
            <a:avLst/>
          </a:prstGeom>
        </p:spPr>
        <p:txBody>
          <a:bodyPr wrap="square">
            <a:spAutoFit/>
          </a:bodyPr>
          <a:lstStyle/>
          <a:p>
            <a:pPr algn="ctr"/>
            <a:r>
              <a:rPr lang="kk-KZ" b="1" dirty="0">
                <a:solidFill>
                  <a:srgbClr val="002060"/>
                </a:solidFill>
                <a:latin typeface="Times New Roman" panose="02020603050405020304" pitchFamily="18" charset="0"/>
                <a:cs typeface="Times New Roman" panose="02020603050405020304" pitchFamily="18" charset="0"/>
              </a:rPr>
              <a:t>Жетекшісі:</a:t>
            </a:r>
          </a:p>
          <a:p>
            <a:pPr algn="ctr"/>
            <a:r>
              <a:rPr lang="kk-KZ" b="1" dirty="0" smtClean="0">
                <a:solidFill>
                  <a:srgbClr val="FF0000"/>
                </a:solidFill>
                <a:latin typeface="Times New Roman" panose="02020603050405020304" pitchFamily="18" charset="0"/>
                <a:cs typeface="Times New Roman" panose="02020603050405020304" pitchFamily="18" charset="0"/>
              </a:rPr>
              <a:t>Өнер </a:t>
            </a:r>
            <a:r>
              <a:rPr lang="kk-KZ" b="1" dirty="0" err="1" smtClean="0">
                <a:solidFill>
                  <a:srgbClr val="FF0000"/>
                </a:solidFill>
                <a:latin typeface="Times New Roman" panose="02020603050405020304" pitchFamily="18" charset="0"/>
                <a:cs typeface="Times New Roman" panose="02020603050405020304" pitchFamily="18" charset="0"/>
              </a:rPr>
              <a:t>Адалбек</a:t>
            </a:r>
            <a:endParaRPr lang="kk-KZ" b="1" dirty="0">
              <a:solidFill>
                <a:srgbClr val="FF0000"/>
              </a:solidFill>
              <a:latin typeface="Times New Roman" panose="02020603050405020304" pitchFamily="18" charset="0"/>
              <a:cs typeface="Times New Roman" panose="02020603050405020304" pitchFamily="18" charset="0"/>
            </a:endParaRPr>
          </a:p>
          <a:p>
            <a:pPr algn="ctr"/>
            <a:r>
              <a:rPr lang="kk-KZ" b="1" dirty="0" smtClean="0">
                <a:solidFill>
                  <a:srgbClr val="FF0000"/>
                </a:solidFill>
                <a:latin typeface="Times New Roman" panose="02020603050405020304" pitchFamily="18" charset="0"/>
                <a:cs typeface="Times New Roman" panose="02020603050405020304" pitchFamily="18" charset="0"/>
              </a:rPr>
              <a:t>І-ІІ-ІІІ  орындар</a:t>
            </a:r>
            <a:endParaRPr lang="kk-KZ"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656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767164" y="251605"/>
            <a:ext cx="9754875"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400" b="1" dirty="0" smtClean="0">
                <a:solidFill>
                  <a:srgbClr val="002060"/>
                </a:solidFill>
                <a:latin typeface="Times New Roman" panose="02020603050405020304" pitchFamily="18" charset="0"/>
                <a:cs typeface="Times New Roman" panose="02020603050405020304" pitchFamily="18" charset="0"/>
              </a:rPr>
              <a:t>Рухани жаңғыру: болашаққа бағдар бағдарламасы  </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334" t="32113" r="-334" b="24319"/>
          <a:stretch/>
        </p:blipFill>
        <p:spPr>
          <a:xfrm>
            <a:off x="464511" y="1898689"/>
            <a:ext cx="3354075" cy="37746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Прямоугольник 5"/>
          <p:cNvSpPr/>
          <p:nvPr/>
        </p:nvSpPr>
        <p:spPr>
          <a:xfrm>
            <a:off x="6954592" y="5577664"/>
            <a:ext cx="6096000" cy="646331"/>
          </a:xfrm>
          <a:prstGeom prst="rect">
            <a:avLst/>
          </a:prstGeom>
        </p:spPr>
        <p:txBody>
          <a:bodyPr>
            <a:spAutoFit/>
          </a:bodyPr>
          <a:lstStyle/>
          <a:p>
            <a:pPr algn="ctr"/>
            <a:r>
              <a:rPr lang="kk-KZ" b="1" dirty="0" smtClean="0">
                <a:solidFill>
                  <a:srgbClr val="002060"/>
                </a:solidFill>
                <a:latin typeface="Times New Roman" panose="02020603050405020304" pitchFamily="18" charset="0"/>
                <a:cs typeface="Times New Roman" panose="02020603050405020304" pitchFamily="18" charset="0"/>
              </a:rPr>
              <a:t>Жетекшісі:</a:t>
            </a:r>
          </a:p>
          <a:p>
            <a:pPr algn="ctr"/>
            <a:r>
              <a:rPr lang="kk-KZ" b="1" dirty="0" err="1" smtClean="0">
                <a:solidFill>
                  <a:srgbClr val="FF0000"/>
                </a:solidFill>
                <a:latin typeface="Times New Roman" panose="02020603050405020304" pitchFamily="18" charset="0"/>
                <a:cs typeface="Times New Roman" panose="02020603050405020304" pitchFamily="18" charset="0"/>
              </a:rPr>
              <a:t>Азатхан</a:t>
            </a:r>
            <a:r>
              <a:rPr lang="kk-KZ" b="1" dirty="0" smtClean="0">
                <a:solidFill>
                  <a:srgbClr val="FF0000"/>
                </a:solidFill>
                <a:latin typeface="Times New Roman" panose="02020603050405020304" pitchFamily="18" charset="0"/>
                <a:cs typeface="Times New Roman" panose="02020603050405020304" pitchFamily="18" charset="0"/>
              </a:rPr>
              <a:t> </a:t>
            </a:r>
            <a:r>
              <a:rPr lang="kk-KZ" b="1" dirty="0" err="1" smtClean="0">
                <a:solidFill>
                  <a:srgbClr val="FF0000"/>
                </a:solidFill>
                <a:latin typeface="Times New Roman" panose="02020603050405020304" pitchFamily="18" charset="0"/>
                <a:cs typeface="Times New Roman" panose="02020603050405020304" pitchFamily="18" charset="0"/>
              </a:rPr>
              <a:t>Бағдал</a:t>
            </a:r>
            <a:endParaRPr lang="ru-RU" dirty="0"/>
          </a:p>
        </p:txBody>
      </p:sp>
      <p:sp>
        <p:nvSpPr>
          <p:cNvPr id="7" name="Заголовок 1"/>
          <p:cNvSpPr txBox="1">
            <a:spLocks/>
          </p:cNvSpPr>
          <p:nvPr/>
        </p:nvSpPr>
        <p:spPr>
          <a:xfrm>
            <a:off x="7830356" y="1207588"/>
            <a:ext cx="3709115"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400" b="1" dirty="0" smtClean="0">
                <a:solidFill>
                  <a:srgbClr val="FF0000"/>
                </a:solidFill>
                <a:latin typeface="Times New Roman" panose="02020603050405020304" pitchFamily="18" charset="0"/>
                <a:cs typeface="Times New Roman" panose="02020603050405020304" pitchFamily="18" charset="0"/>
              </a:rPr>
              <a:t>Аудандық«Үздік спикер»</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491545" y="1041113"/>
            <a:ext cx="3900151"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400" b="1" dirty="0" smtClean="0">
                <a:solidFill>
                  <a:srgbClr val="FF0000"/>
                </a:solidFill>
                <a:latin typeface="Times New Roman" panose="02020603050405020304" pitchFamily="18" charset="0"/>
                <a:cs typeface="Times New Roman" panose="02020603050405020304" pitchFamily="18" charset="0"/>
              </a:rPr>
              <a:t>Аудандық «</a:t>
            </a:r>
            <a:r>
              <a:rPr lang="kk-KZ" sz="2400" b="1" dirty="0" err="1" smtClean="0">
                <a:solidFill>
                  <a:srgbClr val="FF0000"/>
                </a:solidFill>
                <a:latin typeface="Times New Roman" panose="02020603050405020304" pitchFamily="18" charset="0"/>
                <a:cs typeface="Times New Roman" panose="02020603050405020304" pitchFamily="18" charset="0"/>
              </a:rPr>
              <a:t>Пікір-сайыс</a:t>
            </a:r>
            <a:r>
              <a:rPr lang="kk-KZ" sz="2400" b="1" dirty="0" smtClean="0">
                <a:solidFill>
                  <a:srgbClr val="FF0000"/>
                </a:solidFill>
                <a:latin typeface="Times New Roman" panose="02020603050405020304" pitchFamily="18" charset="0"/>
                <a:cs typeface="Times New Roman" panose="02020603050405020304" pitchFamily="18" charset="0"/>
              </a:rPr>
              <a:t>»</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t="4507" b="33333"/>
          <a:stretch/>
        </p:blipFill>
        <p:spPr>
          <a:xfrm>
            <a:off x="4781276" y="3986221"/>
            <a:ext cx="2266635" cy="2237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t="11080" b="24695"/>
          <a:stretch/>
        </p:blipFill>
        <p:spPr>
          <a:xfrm>
            <a:off x="4781276" y="931425"/>
            <a:ext cx="2173316" cy="19345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Рисунок 10"/>
          <p:cNvPicPr>
            <a:picLocks noChangeAspect="1"/>
          </p:cNvPicPr>
          <p:nvPr/>
        </p:nvPicPr>
        <p:blipFill rotWithShape="1">
          <a:blip r:embed="rId5">
            <a:extLst>
              <a:ext uri="{28A0092B-C50C-407E-A947-70E740481C1C}">
                <a14:useLocalDpi xmlns:a14="http://schemas.microsoft.com/office/drawing/2010/main" val="0"/>
              </a:ext>
            </a:extLst>
          </a:blip>
          <a:srcRect l="4150" t="15775" b="28263"/>
          <a:stretch/>
        </p:blipFill>
        <p:spPr>
          <a:xfrm>
            <a:off x="7830356" y="1706969"/>
            <a:ext cx="3697511" cy="383790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2" name="Заголовок 1"/>
          <p:cNvSpPr txBox="1">
            <a:spLocks/>
          </p:cNvSpPr>
          <p:nvPr/>
        </p:nvSpPr>
        <p:spPr>
          <a:xfrm>
            <a:off x="4013376" y="3392626"/>
            <a:ext cx="3709115"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400" b="1" dirty="0" smtClean="0">
                <a:solidFill>
                  <a:srgbClr val="FF0000"/>
                </a:solidFill>
                <a:latin typeface="Times New Roman" panose="02020603050405020304" pitchFamily="18" charset="0"/>
                <a:cs typeface="Times New Roman" panose="02020603050405020304" pitchFamily="18" charset="0"/>
              </a:rPr>
              <a:t>«Әлем балалардың көзімен»</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5155524" y="6348981"/>
            <a:ext cx="978153" cy="369332"/>
          </a:xfrm>
          <a:prstGeom prst="rect">
            <a:avLst/>
          </a:prstGeom>
        </p:spPr>
        <p:txBody>
          <a:bodyPr wrap="none">
            <a:spAutoFit/>
          </a:bodyPr>
          <a:lstStyle/>
          <a:p>
            <a:pPr algn="ctr"/>
            <a:r>
              <a:rPr lang="kk-KZ" b="1" dirty="0">
                <a:solidFill>
                  <a:srgbClr val="FF0000"/>
                </a:solidFill>
                <a:latin typeface="Times New Roman" panose="02020603050405020304" pitchFamily="18" charset="0"/>
                <a:cs typeface="Times New Roman" panose="02020603050405020304" pitchFamily="18" charset="0"/>
              </a:rPr>
              <a:t>ІІ орын</a:t>
            </a:r>
          </a:p>
        </p:txBody>
      </p:sp>
    </p:spTree>
    <p:extLst>
      <p:ext uri="{BB962C8B-B14F-4D97-AF65-F5344CB8AC3E}">
        <p14:creationId xmlns:p14="http://schemas.microsoft.com/office/powerpoint/2010/main" val="243224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305837" y="439838"/>
            <a:ext cx="4529071"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400" b="1" dirty="0" smtClean="0">
                <a:solidFill>
                  <a:srgbClr val="002060"/>
                </a:solidFill>
                <a:latin typeface="Times New Roman" panose="02020603050405020304" pitchFamily="18" charset="0"/>
                <a:cs typeface="Times New Roman" panose="02020603050405020304" pitchFamily="18" charset="0"/>
              </a:rPr>
              <a:t>Аудандық  байқаулар</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5835" t="21220" r="14055" b="23568"/>
          <a:stretch/>
        </p:blipFill>
        <p:spPr>
          <a:xfrm>
            <a:off x="6130344" y="1785644"/>
            <a:ext cx="2704564" cy="32325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20345" t="20282" r="19856" b="22629"/>
          <a:stretch/>
        </p:blipFill>
        <p:spPr>
          <a:xfrm>
            <a:off x="9208394" y="1755367"/>
            <a:ext cx="2369712" cy="31682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Заголовок 1"/>
          <p:cNvSpPr txBox="1">
            <a:spLocks/>
          </p:cNvSpPr>
          <p:nvPr/>
        </p:nvSpPr>
        <p:spPr>
          <a:xfrm>
            <a:off x="7109135" y="5777140"/>
            <a:ext cx="3822879" cy="612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1800" b="1" dirty="0" smtClean="0">
                <a:latin typeface="Times New Roman" panose="02020603050405020304" pitchFamily="18" charset="0"/>
                <a:cs typeface="Times New Roman" panose="02020603050405020304" pitchFamily="18" charset="0"/>
              </a:rPr>
              <a:t>Жетекшісі: </a:t>
            </a:r>
          </a:p>
          <a:p>
            <a:pPr algn="ctr"/>
            <a:r>
              <a:rPr lang="kk-KZ" sz="1800" b="1" dirty="0" err="1" smtClean="0">
                <a:solidFill>
                  <a:srgbClr val="FF0000"/>
                </a:solidFill>
                <a:latin typeface="Times New Roman" panose="02020603050405020304" pitchFamily="18" charset="0"/>
                <a:cs typeface="Times New Roman" panose="02020603050405020304" pitchFamily="18" charset="0"/>
              </a:rPr>
              <a:t>Гульжиян</a:t>
            </a:r>
            <a:r>
              <a:rPr lang="kk-KZ" sz="1800" b="1" dirty="0" smtClean="0">
                <a:solidFill>
                  <a:srgbClr val="FF0000"/>
                </a:solidFill>
                <a:latin typeface="Times New Roman" panose="02020603050405020304" pitchFamily="18" charset="0"/>
                <a:cs typeface="Times New Roman" panose="02020603050405020304" pitchFamily="18" charset="0"/>
              </a:rPr>
              <a:t> </a:t>
            </a:r>
            <a:r>
              <a:rPr lang="kk-KZ" sz="1800" b="1" dirty="0" err="1" smtClean="0">
                <a:solidFill>
                  <a:srgbClr val="FF0000"/>
                </a:solidFill>
                <a:latin typeface="Times New Roman" panose="02020603050405020304" pitchFamily="18" charset="0"/>
                <a:cs typeface="Times New Roman" panose="02020603050405020304" pitchFamily="18" charset="0"/>
              </a:rPr>
              <a:t>Мажитовна</a:t>
            </a:r>
            <a:r>
              <a:rPr lang="kk-KZ" sz="1800" b="1" dirty="0" smtClean="0">
                <a:solidFill>
                  <a:srgbClr val="FF0000"/>
                </a:solidFill>
                <a:latin typeface="Times New Roman" panose="02020603050405020304" pitchFamily="18" charset="0"/>
                <a:cs typeface="Times New Roman" panose="02020603050405020304" pitchFamily="18" charset="0"/>
              </a:rPr>
              <a:t> </a:t>
            </a:r>
            <a:r>
              <a:rPr lang="kk-KZ" sz="1800" b="1" dirty="0" err="1" smtClean="0">
                <a:solidFill>
                  <a:srgbClr val="FF0000"/>
                </a:solidFill>
                <a:latin typeface="Times New Roman" panose="02020603050405020304" pitchFamily="18" charset="0"/>
                <a:cs typeface="Times New Roman" panose="02020603050405020304" pitchFamily="18" charset="0"/>
              </a:rPr>
              <a:t>Калибаева</a:t>
            </a:r>
            <a:r>
              <a:rPr lang="kk-KZ" sz="1800" b="1" dirty="0" smtClean="0">
                <a:solidFill>
                  <a:srgbClr val="FF0000"/>
                </a:solidFill>
                <a:latin typeface="Times New Roman" panose="02020603050405020304" pitchFamily="18" charset="0"/>
                <a:cs typeface="Times New Roman" panose="02020603050405020304" pitchFamily="18" charset="0"/>
              </a:rPr>
              <a:t> </a:t>
            </a:r>
          </a:p>
        </p:txBody>
      </p:sp>
      <p:sp>
        <p:nvSpPr>
          <p:cNvPr id="8" name="Заголовок 1"/>
          <p:cNvSpPr txBox="1">
            <a:spLocks/>
          </p:cNvSpPr>
          <p:nvPr/>
        </p:nvSpPr>
        <p:spPr>
          <a:xfrm>
            <a:off x="6261278" y="1199573"/>
            <a:ext cx="5316828"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400" b="1" dirty="0" smtClean="0">
                <a:solidFill>
                  <a:srgbClr val="FF0000"/>
                </a:solidFill>
                <a:latin typeface="Times New Roman" panose="02020603050405020304" pitchFamily="18" charset="0"/>
                <a:cs typeface="Times New Roman" panose="02020603050405020304" pitchFamily="18" charset="0"/>
              </a:rPr>
              <a:t>«Ертегі кейіпкерін сомдау» </a:t>
            </a:r>
            <a:r>
              <a:rPr lang="kk-KZ" sz="2400" b="1" dirty="0" smtClean="0">
                <a:solidFill>
                  <a:srgbClr val="002060"/>
                </a:solidFill>
                <a:latin typeface="Times New Roman" panose="02020603050405020304" pitchFamily="18" charset="0"/>
                <a:cs typeface="Times New Roman" panose="02020603050405020304" pitchFamily="18" charset="0"/>
              </a:rPr>
              <a:t>байқауы</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8531499" y="5165689"/>
            <a:ext cx="978153" cy="369332"/>
          </a:xfrm>
          <a:prstGeom prst="rect">
            <a:avLst/>
          </a:prstGeom>
        </p:spPr>
        <p:txBody>
          <a:bodyPr wrap="none">
            <a:spAutoFit/>
          </a:bodyPr>
          <a:lstStyle/>
          <a:p>
            <a:pPr algn="ctr"/>
            <a:r>
              <a:rPr lang="kk-KZ" b="1" dirty="0">
                <a:solidFill>
                  <a:srgbClr val="FF0000"/>
                </a:solidFill>
                <a:latin typeface="Times New Roman" panose="02020603050405020304" pitchFamily="18" charset="0"/>
                <a:cs typeface="Times New Roman" panose="02020603050405020304" pitchFamily="18" charset="0"/>
              </a:rPr>
              <a:t>ІІ орын</a:t>
            </a:r>
          </a:p>
        </p:txBody>
      </p:sp>
      <p:sp>
        <p:nvSpPr>
          <p:cNvPr id="10" name="Заголовок 1"/>
          <p:cNvSpPr txBox="1">
            <a:spLocks/>
          </p:cNvSpPr>
          <p:nvPr/>
        </p:nvSpPr>
        <p:spPr>
          <a:xfrm>
            <a:off x="279044" y="1214971"/>
            <a:ext cx="5316828" cy="658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400" b="1" dirty="0" smtClean="0">
                <a:solidFill>
                  <a:srgbClr val="FF0000"/>
                </a:solidFill>
                <a:latin typeface="Times New Roman" panose="02020603050405020304" pitchFamily="18" charset="0"/>
                <a:cs typeface="Times New Roman" panose="02020603050405020304" pitchFamily="18" charset="0"/>
              </a:rPr>
              <a:t>«Менің атам соғыс ардагері» </a:t>
            </a:r>
            <a:r>
              <a:rPr lang="kk-KZ" sz="2400" b="1" dirty="0" smtClean="0">
                <a:solidFill>
                  <a:srgbClr val="002060"/>
                </a:solidFill>
                <a:latin typeface="Times New Roman" panose="02020603050405020304" pitchFamily="18" charset="0"/>
                <a:cs typeface="Times New Roman" panose="02020603050405020304" pitchFamily="18" charset="0"/>
              </a:rPr>
              <a:t>байқауы</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t="4695" b="36526"/>
          <a:stretch/>
        </p:blipFill>
        <p:spPr>
          <a:xfrm>
            <a:off x="862885" y="2238699"/>
            <a:ext cx="3540370" cy="29269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1742752" y="5721105"/>
            <a:ext cx="2084609" cy="646331"/>
          </a:xfrm>
          <a:prstGeom prst="rect">
            <a:avLst/>
          </a:prstGeom>
        </p:spPr>
        <p:txBody>
          <a:bodyPr wrap="none">
            <a:spAutoFit/>
          </a:bodyPr>
          <a:lstStyle/>
          <a:p>
            <a:pPr algn="ctr"/>
            <a:r>
              <a:rPr lang="kk-KZ" b="1" dirty="0" err="1" smtClean="0">
                <a:solidFill>
                  <a:srgbClr val="FF0000"/>
                </a:solidFill>
                <a:latin typeface="Times New Roman" panose="02020603050405020304" pitchFamily="18" charset="0"/>
                <a:cs typeface="Times New Roman" panose="02020603050405020304" pitchFamily="18" charset="0"/>
              </a:rPr>
              <a:t>Хайрболды</a:t>
            </a:r>
            <a:r>
              <a:rPr lang="kk-KZ" b="1" dirty="0" smtClean="0">
                <a:solidFill>
                  <a:srgbClr val="FF0000"/>
                </a:solidFill>
                <a:latin typeface="Times New Roman" panose="02020603050405020304" pitchFamily="18" charset="0"/>
                <a:cs typeface="Times New Roman" panose="02020603050405020304" pitchFamily="18" charset="0"/>
              </a:rPr>
              <a:t> </a:t>
            </a:r>
            <a:r>
              <a:rPr lang="kk-KZ" b="1" dirty="0" err="1" smtClean="0">
                <a:solidFill>
                  <a:srgbClr val="FF0000"/>
                </a:solidFill>
                <a:latin typeface="Times New Roman" panose="02020603050405020304" pitchFamily="18" charset="0"/>
                <a:cs typeface="Times New Roman" panose="02020603050405020304" pitchFamily="18" charset="0"/>
              </a:rPr>
              <a:t>Даяна</a:t>
            </a:r>
            <a:endParaRPr lang="kk-KZ" b="1" dirty="0" smtClean="0">
              <a:solidFill>
                <a:srgbClr val="FF0000"/>
              </a:solidFill>
              <a:latin typeface="Times New Roman" panose="02020603050405020304" pitchFamily="18" charset="0"/>
              <a:cs typeface="Times New Roman" panose="02020603050405020304" pitchFamily="18" charset="0"/>
            </a:endParaRPr>
          </a:p>
          <a:p>
            <a:pPr algn="ctr"/>
            <a:r>
              <a:rPr lang="kk-KZ" b="1" dirty="0" smtClean="0">
                <a:solidFill>
                  <a:srgbClr val="FF0000"/>
                </a:solidFill>
                <a:latin typeface="Times New Roman" panose="02020603050405020304" pitchFamily="18" charset="0"/>
                <a:cs typeface="Times New Roman" panose="02020603050405020304" pitchFamily="18" charset="0"/>
              </a:rPr>
              <a:t>ІІІ </a:t>
            </a:r>
            <a:r>
              <a:rPr lang="kk-KZ" b="1" dirty="0">
                <a:solidFill>
                  <a:srgbClr val="FF0000"/>
                </a:solidFill>
                <a:latin typeface="Times New Roman" panose="02020603050405020304" pitchFamily="18" charset="0"/>
                <a:cs typeface="Times New Roman" panose="02020603050405020304" pitchFamily="18" charset="0"/>
              </a:rPr>
              <a:t>орын</a:t>
            </a:r>
          </a:p>
        </p:txBody>
      </p:sp>
    </p:spTree>
    <p:extLst>
      <p:ext uri="{BB962C8B-B14F-4D97-AF65-F5344CB8AC3E}">
        <p14:creationId xmlns:p14="http://schemas.microsoft.com/office/powerpoint/2010/main" val="385416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327042" y="517055"/>
            <a:ext cx="7207876"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400" b="1" dirty="0" smtClean="0">
                <a:latin typeface="Times New Roman" panose="02020603050405020304" pitchFamily="18" charset="0"/>
                <a:cs typeface="Times New Roman" panose="02020603050405020304" pitchFamily="18" charset="0"/>
              </a:rPr>
              <a:t>Аудандық </a:t>
            </a:r>
            <a:r>
              <a:rPr lang="kk-KZ" sz="2400" b="1" dirty="0" smtClean="0">
                <a:solidFill>
                  <a:srgbClr val="FF0000"/>
                </a:solidFill>
                <a:latin typeface="Times New Roman" panose="02020603050405020304" pitchFamily="18" charset="0"/>
                <a:cs typeface="Times New Roman" panose="02020603050405020304" pitchFamily="18" charset="0"/>
              </a:rPr>
              <a:t>«Үздік сынып жетекші» </a:t>
            </a:r>
            <a:r>
              <a:rPr lang="kk-KZ" sz="2400" b="1" dirty="0" smtClean="0">
                <a:latin typeface="Times New Roman" panose="02020603050405020304" pitchFamily="18" charset="0"/>
                <a:cs typeface="Times New Roman" panose="02020603050405020304" pitchFamily="18" charset="0"/>
              </a:rPr>
              <a:t>байқауы</a:t>
            </a:r>
            <a:endParaRPr lang="ru-RU" sz="2400" b="1" dirty="0">
              <a:latin typeface="Times New Roman" panose="02020603050405020304" pitchFamily="18" charset="0"/>
              <a:cs typeface="Times New Roman" panose="02020603050405020304" pitchFamily="18" charset="0"/>
            </a:endParaRPr>
          </a:p>
        </p:txBody>
      </p:sp>
      <p:sp>
        <p:nvSpPr>
          <p:cNvPr id="5" name="Заголовок 1"/>
          <p:cNvSpPr txBox="1">
            <a:spLocks/>
          </p:cNvSpPr>
          <p:nvPr/>
        </p:nvSpPr>
        <p:spPr>
          <a:xfrm>
            <a:off x="6400799" y="5260360"/>
            <a:ext cx="3822879" cy="1314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1800" b="1" dirty="0" smtClean="0">
                <a:solidFill>
                  <a:srgbClr val="FF0000"/>
                </a:solidFill>
                <a:latin typeface="Times New Roman" panose="02020603050405020304" pitchFamily="18" charset="0"/>
                <a:cs typeface="Times New Roman" panose="02020603050405020304" pitchFamily="18" charset="0"/>
              </a:rPr>
              <a:t>«Үздік сынып </a:t>
            </a:r>
            <a:r>
              <a:rPr lang="kk-KZ" sz="1800" b="1" dirty="0" smtClean="0">
                <a:latin typeface="Times New Roman" panose="02020603050405020304" pitchFamily="18" charset="0"/>
                <a:cs typeface="Times New Roman" panose="02020603050405020304" pitchFamily="18" charset="0"/>
              </a:rPr>
              <a:t>жетекші»</a:t>
            </a:r>
          </a:p>
          <a:p>
            <a:pPr algn="ctr"/>
            <a:r>
              <a:rPr lang="kk-KZ" sz="1800" b="1" dirty="0" err="1" smtClean="0">
                <a:solidFill>
                  <a:srgbClr val="7030A0"/>
                </a:solidFill>
                <a:latin typeface="Times New Roman" panose="02020603050405020304" pitchFamily="18" charset="0"/>
                <a:cs typeface="Times New Roman" panose="02020603050405020304" pitchFamily="18" charset="0"/>
              </a:rPr>
              <a:t>Гульжиян</a:t>
            </a:r>
            <a:r>
              <a:rPr lang="kk-KZ" sz="1800" b="1" dirty="0" smtClean="0">
                <a:solidFill>
                  <a:srgbClr val="7030A0"/>
                </a:solidFill>
                <a:latin typeface="Times New Roman" panose="02020603050405020304" pitchFamily="18" charset="0"/>
                <a:cs typeface="Times New Roman" panose="02020603050405020304" pitchFamily="18" charset="0"/>
              </a:rPr>
              <a:t> </a:t>
            </a:r>
            <a:r>
              <a:rPr lang="kk-KZ" sz="1800" b="1" dirty="0" err="1" smtClean="0">
                <a:solidFill>
                  <a:srgbClr val="7030A0"/>
                </a:solidFill>
                <a:latin typeface="Times New Roman" panose="02020603050405020304" pitchFamily="18" charset="0"/>
                <a:cs typeface="Times New Roman" panose="02020603050405020304" pitchFamily="18" charset="0"/>
              </a:rPr>
              <a:t>Мажитовна</a:t>
            </a:r>
            <a:r>
              <a:rPr lang="kk-KZ" sz="1800" b="1" dirty="0" smtClean="0">
                <a:solidFill>
                  <a:srgbClr val="7030A0"/>
                </a:solidFill>
                <a:latin typeface="Times New Roman" panose="02020603050405020304" pitchFamily="18" charset="0"/>
                <a:cs typeface="Times New Roman" panose="02020603050405020304" pitchFamily="18" charset="0"/>
              </a:rPr>
              <a:t> </a:t>
            </a:r>
            <a:r>
              <a:rPr lang="kk-KZ" sz="1800" b="1" dirty="0" err="1" smtClean="0">
                <a:solidFill>
                  <a:srgbClr val="7030A0"/>
                </a:solidFill>
                <a:latin typeface="Times New Roman" panose="02020603050405020304" pitchFamily="18" charset="0"/>
                <a:cs typeface="Times New Roman" panose="02020603050405020304" pitchFamily="18" charset="0"/>
              </a:rPr>
              <a:t>Калибаева</a:t>
            </a:r>
            <a:r>
              <a:rPr lang="kk-KZ" sz="1800" b="1" dirty="0" smtClean="0">
                <a:solidFill>
                  <a:srgbClr val="7030A0"/>
                </a:solidFill>
                <a:latin typeface="Times New Roman" panose="02020603050405020304" pitchFamily="18" charset="0"/>
                <a:cs typeface="Times New Roman" panose="02020603050405020304" pitchFamily="18" charset="0"/>
              </a:rPr>
              <a:t> </a:t>
            </a:r>
          </a:p>
          <a:p>
            <a:pPr algn="ctr"/>
            <a:r>
              <a:rPr lang="kk-KZ" sz="1800" b="1" dirty="0" smtClean="0">
                <a:solidFill>
                  <a:srgbClr val="FF0000"/>
                </a:solidFill>
                <a:latin typeface="Times New Roman" panose="02020603050405020304" pitchFamily="18" charset="0"/>
                <a:cs typeface="Times New Roman" panose="02020603050405020304" pitchFamily="18" charset="0"/>
              </a:rPr>
              <a:t>ІІІ орын</a:t>
            </a:r>
          </a:p>
          <a:p>
            <a:pPr algn="ctr"/>
            <a:r>
              <a:rPr lang="kk-KZ" sz="1800" b="1" dirty="0" smtClean="0">
                <a:latin typeface="Times New Roman" panose="02020603050405020304" pitchFamily="18" charset="0"/>
                <a:cs typeface="Times New Roman" panose="02020603050405020304" pitchFamily="18" charset="0"/>
              </a:rPr>
              <a:t>1-сынып жетекшісі</a:t>
            </a:r>
            <a:endParaRPr lang="ru-RU" sz="1800" b="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208208" y="5201084"/>
            <a:ext cx="5149403" cy="1196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1800" b="1" dirty="0" smtClean="0">
                <a:solidFill>
                  <a:srgbClr val="FF0000"/>
                </a:solidFill>
                <a:latin typeface="Times New Roman" panose="02020603050405020304" pitchFamily="18" charset="0"/>
                <a:cs typeface="Times New Roman" panose="02020603050405020304" pitchFamily="18" charset="0"/>
              </a:rPr>
              <a:t>«Өз ісінің шебері» </a:t>
            </a:r>
            <a:r>
              <a:rPr lang="kk-KZ" sz="1800" b="1" dirty="0" smtClean="0">
                <a:latin typeface="Times New Roman" panose="02020603050405020304" pitchFamily="18" charset="0"/>
                <a:cs typeface="Times New Roman" panose="02020603050405020304" pitchFamily="18" charset="0"/>
              </a:rPr>
              <a:t>байқауы</a:t>
            </a:r>
          </a:p>
          <a:p>
            <a:pPr algn="ctr"/>
            <a:r>
              <a:rPr lang="kk-KZ" sz="1800" b="1" dirty="0" err="1" smtClean="0">
                <a:solidFill>
                  <a:srgbClr val="7030A0"/>
                </a:solidFill>
                <a:latin typeface="Times New Roman" panose="02020603050405020304" pitchFamily="18" charset="0"/>
                <a:cs typeface="Times New Roman" panose="02020603050405020304" pitchFamily="18" charset="0"/>
              </a:rPr>
              <a:t>Гульнар</a:t>
            </a:r>
            <a:r>
              <a:rPr lang="kk-KZ" sz="1800" b="1" dirty="0" smtClean="0">
                <a:solidFill>
                  <a:srgbClr val="7030A0"/>
                </a:solidFill>
                <a:latin typeface="Times New Roman" panose="02020603050405020304" pitchFamily="18" charset="0"/>
                <a:cs typeface="Times New Roman" panose="02020603050405020304" pitchFamily="18" charset="0"/>
              </a:rPr>
              <a:t> </a:t>
            </a:r>
            <a:r>
              <a:rPr lang="kk-KZ" sz="1800" b="1" dirty="0" err="1" smtClean="0">
                <a:solidFill>
                  <a:srgbClr val="7030A0"/>
                </a:solidFill>
                <a:latin typeface="Times New Roman" panose="02020603050405020304" pitchFamily="18" charset="0"/>
                <a:cs typeface="Times New Roman" panose="02020603050405020304" pitchFamily="18" charset="0"/>
              </a:rPr>
              <a:t>Казезхановна</a:t>
            </a:r>
            <a:r>
              <a:rPr lang="kk-KZ" sz="1800" b="1" dirty="0" smtClean="0">
                <a:solidFill>
                  <a:srgbClr val="7030A0"/>
                </a:solidFill>
                <a:latin typeface="Times New Roman" panose="02020603050405020304" pitchFamily="18" charset="0"/>
                <a:cs typeface="Times New Roman" panose="02020603050405020304" pitchFamily="18" charset="0"/>
              </a:rPr>
              <a:t> </a:t>
            </a:r>
            <a:r>
              <a:rPr lang="kk-KZ" sz="1800" b="1" dirty="0" err="1" smtClean="0">
                <a:solidFill>
                  <a:srgbClr val="7030A0"/>
                </a:solidFill>
                <a:latin typeface="Times New Roman" panose="02020603050405020304" pitchFamily="18" charset="0"/>
                <a:cs typeface="Times New Roman" panose="02020603050405020304" pitchFamily="18" charset="0"/>
              </a:rPr>
              <a:t>Карабатырова</a:t>
            </a:r>
            <a:endParaRPr lang="kk-KZ" sz="1800" b="1" dirty="0" smtClean="0">
              <a:solidFill>
                <a:srgbClr val="7030A0"/>
              </a:solidFill>
              <a:latin typeface="Times New Roman" panose="02020603050405020304" pitchFamily="18" charset="0"/>
              <a:cs typeface="Times New Roman" panose="02020603050405020304" pitchFamily="18" charset="0"/>
            </a:endParaRPr>
          </a:p>
          <a:p>
            <a:pPr algn="ctr"/>
            <a:r>
              <a:rPr lang="kk-KZ" sz="1800" b="1" dirty="0" smtClean="0">
                <a:solidFill>
                  <a:srgbClr val="FF0000"/>
                </a:solidFill>
                <a:latin typeface="Times New Roman" panose="02020603050405020304" pitchFamily="18" charset="0"/>
                <a:cs typeface="Times New Roman" panose="02020603050405020304" pitchFamily="18" charset="0"/>
              </a:rPr>
              <a:t>І орын</a:t>
            </a:r>
          </a:p>
          <a:p>
            <a:pPr algn="ctr"/>
            <a:r>
              <a:rPr lang="kk-KZ" sz="1800" b="1" dirty="0" smtClean="0">
                <a:latin typeface="Times New Roman" panose="02020603050405020304" pitchFamily="18" charset="0"/>
                <a:cs typeface="Times New Roman" panose="02020603050405020304" pitchFamily="18" charset="0"/>
              </a:rPr>
              <a:t>8-сынып жетекшісі</a:t>
            </a:r>
            <a:endParaRPr lang="ru-RU" sz="18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4810" t="2344" r="5358" b="2312"/>
          <a:stretch/>
        </p:blipFill>
        <p:spPr>
          <a:xfrm>
            <a:off x="843565" y="1203514"/>
            <a:ext cx="3483735" cy="37033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4845" t="7512" r="12024" b="3662"/>
          <a:stretch/>
        </p:blipFill>
        <p:spPr>
          <a:xfrm>
            <a:off x="6400799" y="1203514"/>
            <a:ext cx="3928057" cy="37033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88260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199550" y="3700038"/>
            <a:ext cx="4108360" cy="807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7030A0"/>
                </a:solidFill>
                <a:latin typeface="Times New Roman" panose="02020603050405020304" pitchFamily="18" charset="0"/>
                <a:cs typeface="Times New Roman" panose="02020603050405020304" pitchFamily="18" charset="0"/>
              </a:rPr>
              <a:t>Облыстық </a:t>
            </a:r>
            <a:r>
              <a:rPr lang="kk-KZ" sz="2000" b="1" dirty="0" smtClean="0">
                <a:latin typeface="Times New Roman" panose="02020603050405020304" pitchFamily="18" charset="0"/>
                <a:cs typeface="Times New Roman" panose="02020603050405020304" pitchFamily="18" charset="0"/>
              </a:rPr>
              <a:t> </a:t>
            </a:r>
          </a:p>
          <a:p>
            <a:pPr algn="ctr"/>
            <a:r>
              <a:rPr lang="kk-KZ" sz="2000" b="1" dirty="0" smtClean="0">
                <a:solidFill>
                  <a:srgbClr val="FF0000"/>
                </a:solidFill>
                <a:latin typeface="Times New Roman" panose="02020603050405020304" pitchFamily="18" charset="0"/>
                <a:cs typeface="Times New Roman" panose="02020603050405020304" pitchFamily="18" charset="0"/>
              </a:rPr>
              <a:t>«Сақтаймыз </a:t>
            </a:r>
          </a:p>
          <a:p>
            <a:pPr algn="ctr"/>
            <a:r>
              <a:rPr lang="kk-KZ" sz="2000" b="1" dirty="0" smtClean="0">
                <a:solidFill>
                  <a:srgbClr val="FF0000"/>
                </a:solidFill>
                <a:latin typeface="Times New Roman" panose="02020603050405020304" pitchFamily="18" charset="0"/>
                <a:cs typeface="Times New Roman" panose="02020603050405020304" pitchFamily="18" charset="0"/>
              </a:rPr>
              <a:t>және</a:t>
            </a:r>
          </a:p>
          <a:p>
            <a:pPr algn="ctr"/>
            <a:r>
              <a:rPr lang="kk-KZ" sz="2000" b="1" dirty="0" smtClean="0">
                <a:solidFill>
                  <a:srgbClr val="FF0000"/>
                </a:solidFill>
                <a:latin typeface="Times New Roman" panose="02020603050405020304" pitchFamily="18" charset="0"/>
                <a:cs typeface="Times New Roman" panose="02020603050405020304" pitchFamily="18" charset="0"/>
              </a:rPr>
              <a:t> көбейтеміз!» </a:t>
            </a:r>
          </a:p>
          <a:p>
            <a:pPr algn="ctr"/>
            <a:r>
              <a:rPr lang="kk-KZ" sz="2000" b="1" dirty="0" smtClean="0">
                <a:solidFill>
                  <a:srgbClr val="FF0000"/>
                </a:solidFill>
                <a:latin typeface="Times New Roman" panose="02020603050405020304" pitchFamily="18" charset="0"/>
                <a:cs typeface="Times New Roman" panose="02020603050405020304" pitchFamily="18" charset="0"/>
              </a:rPr>
              <a:t> </a:t>
            </a:r>
            <a:r>
              <a:rPr lang="kk-KZ" sz="2000" b="1" dirty="0" smtClean="0">
                <a:solidFill>
                  <a:srgbClr val="7030A0"/>
                </a:solidFill>
                <a:latin typeface="Times New Roman" panose="02020603050405020304" pitchFamily="18" charset="0"/>
                <a:cs typeface="Times New Roman" panose="02020603050405020304" pitchFamily="18" charset="0"/>
              </a:rPr>
              <a:t>байқауы</a:t>
            </a:r>
          </a:p>
          <a:p>
            <a:pPr algn="ctr"/>
            <a:r>
              <a:rPr lang="kk-KZ" sz="2000" b="1" dirty="0" smtClean="0">
                <a:solidFill>
                  <a:srgbClr val="FF0000"/>
                </a:solidFill>
                <a:latin typeface="Times New Roman" panose="02020603050405020304" pitchFamily="18" charset="0"/>
                <a:cs typeface="Times New Roman" panose="02020603050405020304" pitchFamily="18" charset="0"/>
              </a:rPr>
              <a:t>І орын</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12035" t="7920" r="16168"/>
          <a:stretch/>
        </p:blipFill>
        <p:spPr>
          <a:xfrm>
            <a:off x="6323525" y="4900226"/>
            <a:ext cx="2743201" cy="17998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8697" t="15962" r="12653" b="13803"/>
          <a:stretch/>
        </p:blipFill>
        <p:spPr>
          <a:xfrm>
            <a:off x="9134707" y="745367"/>
            <a:ext cx="2544363" cy="2361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875" y="1261973"/>
            <a:ext cx="2562324" cy="29093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Заголовок 1"/>
          <p:cNvSpPr txBox="1">
            <a:spLocks/>
          </p:cNvSpPr>
          <p:nvPr/>
        </p:nvSpPr>
        <p:spPr>
          <a:xfrm>
            <a:off x="8757633" y="5142654"/>
            <a:ext cx="3822879" cy="1314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1800" b="1" dirty="0" smtClean="0">
                <a:solidFill>
                  <a:srgbClr val="002060"/>
                </a:solidFill>
                <a:latin typeface="Times New Roman" panose="02020603050405020304" pitchFamily="18" charset="0"/>
                <a:cs typeface="Times New Roman" panose="02020603050405020304" pitchFamily="18" charset="0"/>
              </a:rPr>
              <a:t>Жетекшісі:</a:t>
            </a:r>
          </a:p>
          <a:p>
            <a:pPr algn="ctr"/>
            <a:r>
              <a:rPr lang="kk-KZ" sz="1800" b="1" dirty="0" err="1" smtClean="0">
                <a:solidFill>
                  <a:srgbClr val="FF0000"/>
                </a:solidFill>
                <a:latin typeface="Times New Roman" panose="02020603050405020304" pitchFamily="18" charset="0"/>
                <a:cs typeface="Times New Roman" panose="02020603050405020304" pitchFamily="18" charset="0"/>
              </a:rPr>
              <a:t>Кенжина</a:t>
            </a:r>
            <a:r>
              <a:rPr lang="kk-KZ" sz="1800" b="1" dirty="0" smtClean="0">
                <a:solidFill>
                  <a:srgbClr val="FF0000"/>
                </a:solidFill>
                <a:latin typeface="Times New Roman" panose="02020603050405020304" pitchFamily="18" charset="0"/>
                <a:cs typeface="Times New Roman" panose="02020603050405020304" pitchFamily="18" charset="0"/>
              </a:rPr>
              <a:t> </a:t>
            </a:r>
            <a:r>
              <a:rPr lang="kk-KZ" sz="1800" b="1" dirty="0" err="1" smtClean="0">
                <a:solidFill>
                  <a:srgbClr val="FF0000"/>
                </a:solidFill>
                <a:latin typeface="Times New Roman" panose="02020603050405020304" pitchFamily="18" charset="0"/>
                <a:cs typeface="Times New Roman" panose="02020603050405020304" pitchFamily="18" charset="0"/>
              </a:rPr>
              <a:t>Дамегуль</a:t>
            </a:r>
            <a:r>
              <a:rPr lang="kk-KZ" sz="1800" b="1" dirty="0" smtClean="0">
                <a:solidFill>
                  <a:srgbClr val="FF0000"/>
                </a:solidFill>
                <a:latin typeface="Times New Roman" panose="02020603050405020304" pitchFamily="18" charset="0"/>
                <a:cs typeface="Times New Roman" panose="02020603050405020304" pitchFamily="18" charset="0"/>
              </a:rPr>
              <a:t> </a:t>
            </a:r>
            <a:r>
              <a:rPr lang="kk-KZ" sz="1800" b="1" dirty="0" err="1" smtClean="0">
                <a:solidFill>
                  <a:srgbClr val="FF0000"/>
                </a:solidFill>
                <a:latin typeface="Times New Roman" panose="02020603050405020304" pitchFamily="18" charset="0"/>
                <a:cs typeface="Times New Roman" panose="02020603050405020304" pitchFamily="18" charset="0"/>
              </a:rPr>
              <a:t>Мухамедрахимовна</a:t>
            </a:r>
            <a:r>
              <a:rPr lang="kk-KZ" sz="1800" b="1" dirty="0" smtClean="0">
                <a:solidFill>
                  <a:srgbClr val="FF0000"/>
                </a:solidFill>
                <a:latin typeface="Times New Roman" panose="02020603050405020304" pitchFamily="18" charset="0"/>
                <a:cs typeface="Times New Roman" panose="02020603050405020304" pitchFamily="18" charset="0"/>
              </a:rPr>
              <a:t> </a:t>
            </a:r>
          </a:p>
          <a:p>
            <a:pPr algn="ctr"/>
            <a:endParaRPr lang="kk-KZ" sz="1800" b="1" dirty="0" smtClean="0">
              <a:solidFill>
                <a:srgbClr val="FF0000"/>
              </a:solidFill>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1249251" y="249168"/>
            <a:ext cx="10560676" cy="5647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000" b="1" dirty="0" smtClean="0">
                <a:solidFill>
                  <a:srgbClr val="7030A0"/>
                </a:solidFill>
                <a:latin typeface="Times New Roman" panose="02020603050405020304" pitchFamily="18" charset="0"/>
                <a:cs typeface="Times New Roman" panose="02020603050405020304" pitchFamily="18" charset="0"/>
              </a:rPr>
              <a:t>Аудандық </a:t>
            </a:r>
            <a:r>
              <a:rPr lang="kk-KZ" sz="2000" b="1" dirty="0" smtClean="0">
                <a:solidFill>
                  <a:srgbClr val="FF0000"/>
                </a:solidFill>
                <a:latin typeface="Times New Roman" panose="02020603050405020304" pitchFamily="18" charset="0"/>
                <a:cs typeface="Times New Roman" panose="02020603050405020304" pitchFamily="18" charset="0"/>
              </a:rPr>
              <a:t>« Ең жасыл ұйым » </a:t>
            </a:r>
            <a:r>
              <a:rPr lang="kk-KZ" sz="2000" b="1" dirty="0" smtClean="0">
                <a:solidFill>
                  <a:srgbClr val="7030A0"/>
                </a:solidFill>
                <a:latin typeface="Times New Roman" panose="02020603050405020304" pitchFamily="18" charset="0"/>
                <a:cs typeface="Times New Roman" panose="02020603050405020304" pitchFamily="18" charset="0"/>
              </a:rPr>
              <a:t>және </a:t>
            </a:r>
            <a:r>
              <a:rPr lang="kk-KZ" sz="2000" b="1" dirty="0" smtClean="0">
                <a:latin typeface="Times New Roman" panose="02020603050405020304" pitchFamily="18" charset="0"/>
                <a:cs typeface="Times New Roman" panose="02020603050405020304" pitchFamily="18" charset="0"/>
              </a:rPr>
              <a:t> </a:t>
            </a:r>
            <a:r>
              <a:rPr lang="kk-KZ" sz="2000" b="1" dirty="0" smtClean="0">
                <a:solidFill>
                  <a:srgbClr val="7030A0"/>
                </a:solidFill>
                <a:latin typeface="Times New Roman" panose="02020603050405020304" pitchFamily="18" charset="0"/>
                <a:cs typeface="Times New Roman" panose="02020603050405020304" pitchFamily="18" charset="0"/>
              </a:rPr>
              <a:t>облыстық</a:t>
            </a:r>
            <a:r>
              <a:rPr lang="kk-KZ" sz="2000" b="1" dirty="0" smtClean="0">
                <a:latin typeface="Times New Roman" panose="02020603050405020304" pitchFamily="18" charset="0"/>
                <a:cs typeface="Times New Roman" panose="02020603050405020304" pitchFamily="18" charset="0"/>
              </a:rPr>
              <a:t>  </a:t>
            </a:r>
            <a:r>
              <a:rPr lang="kk-KZ" sz="2000" b="1" dirty="0" smtClean="0">
                <a:solidFill>
                  <a:srgbClr val="FF0000"/>
                </a:solidFill>
                <a:latin typeface="Times New Roman" panose="02020603050405020304" pitchFamily="18" charset="0"/>
                <a:cs typeface="Times New Roman" panose="02020603050405020304" pitchFamily="18" charset="0"/>
              </a:rPr>
              <a:t>«Сақтаймыз және көбейтеміз!»  </a:t>
            </a:r>
            <a:r>
              <a:rPr lang="kk-KZ" sz="2000" b="1" dirty="0" smtClean="0">
                <a:solidFill>
                  <a:srgbClr val="7030A0"/>
                </a:solidFill>
                <a:latin typeface="Times New Roman" panose="02020603050405020304" pitchFamily="18" charset="0"/>
                <a:cs typeface="Times New Roman" panose="02020603050405020304" pitchFamily="18" charset="0"/>
              </a:rPr>
              <a:t>байқаулары</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t="18779" b="25259"/>
          <a:stretch/>
        </p:blipFill>
        <p:spPr>
          <a:xfrm>
            <a:off x="921440" y="3700038"/>
            <a:ext cx="2790021" cy="2177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Объект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19312" b="24453"/>
          <a:stretch/>
        </p:blipFill>
        <p:spPr>
          <a:xfrm>
            <a:off x="797387" y="531553"/>
            <a:ext cx="2447627" cy="2446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295605" y="3013460"/>
            <a:ext cx="4332340" cy="923330"/>
          </a:xfrm>
          <a:prstGeom prst="rect">
            <a:avLst/>
          </a:prstGeom>
        </p:spPr>
        <p:txBody>
          <a:bodyPr wrap="none">
            <a:spAutoFit/>
          </a:bodyPr>
          <a:lstStyle/>
          <a:p>
            <a:r>
              <a:rPr lang="kk-KZ" b="1" dirty="0">
                <a:solidFill>
                  <a:srgbClr val="7030A0"/>
                </a:solidFill>
                <a:latin typeface="Times New Roman" panose="02020603050405020304" pitchFamily="18" charset="0"/>
                <a:cs typeface="Times New Roman" panose="02020603050405020304" pitchFamily="18" charset="0"/>
              </a:rPr>
              <a:t>Аудандық </a:t>
            </a:r>
            <a:r>
              <a:rPr lang="kk-KZ" b="1" dirty="0">
                <a:solidFill>
                  <a:srgbClr val="FF0000"/>
                </a:solidFill>
                <a:latin typeface="Times New Roman" panose="02020603050405020304" pitchFamily="18" charset="0"/>
                <a:cs typeface="Times New Roman" panose="02020603050405020304" pitchFamily="18" charset="0"/>
              </a:rPr>
              <a:t>« Ең жасыл ұйым » </a:t>
            </a:r>
            <a:r>
              <a:rPr lang="kk-KZ" b="1" dirty="0" smtClean="0">
                <a:solidFill>
                  <a:srgbClr val="7030A0"/>
                </a:solidFill>
                <a:latin typeface="Times New Roman" panose="02020603050405020304" pitchFamily="18" charset="0"/>
                <a:cs typeface="Times New Roman" panose="02020603050405020304" pitchFamily="18" charset="0"/>
              </a:rPr>
              <a:t>байқауы </a:t>
            </a:r>
          </a:p>
          <a:p>
            <a:r>
              <a:rPr lang="kk-KZ" b="1" dirty="0">
                <a:solidFill>
                  <a:srgbClr val="FF0000"/>
                </a:solidFill>
                <a:latin typeface="Times New Roman" panose="02020603050405020304" pitchFamily="18" charset="0"/>
                <a:cs typeface="Times New Roman" panose="02020603050405020304" pitchFamily="18" charset="0"/>
              </a:rPr>
              <a:t> </a:t>
            </a:r>
            <a:r>
              <a:rPr lang="kk-KZ" b="1" dirty="0" smtClean="0">
                <a:solidFill>
                  <a:srgbClr val="FF0000"/>
                </a:solidFill>
                <a:latin typeface="Times New Roman" panose="02020603050405020304" pitchFamily="18" charset="0"/>
                <a:cs typeface="Times New Roman" panose="02020603050405020304" pitchFamily="18" charset="0"/>
              </a:rPr>
              <a:t>                                Бас жүлде</a:t>
            </a:r>
          </a:p>
          <a:p>
            <a:endParaRPr lang="ru-RU" dirty="0"/>
          </a:p>
        </p:txBody>
      </p:sp>
      <p:sp>
        <p:nvSpPr>
          <p:cNvPr id="3" name="Прямоугольник 2"/>
          <p:cNvSpPr/>
          <p:nvPr/>
        </p:nvSpPr>
        <p:spPr>
          <a:xfrm>
            <a:off x="-17131" y="5640930"/>
            <a:ext cx="4794958" cy="923330"/>
          </a:xfrm>
          <a:prstGeom prst="rect">
            <a:avLst/>
          </a:prstGeom>
        </p:spPr>
        <p:txBody>
          <a:bodyPr wrap="square">
            <a:spAutoFit/>
          </a:bodyPr>
          <a:lstStyle/>
          <a:p>
            <a:pPr algn="ctr"/>
            <a:r>
              <a:rPr lang="kk-KZ" b="1" dirty="0" smtClean="0">
                <a:solidFill>
                  <a:srgbClr val="002060"/>
                </a:solidFill>
                <a:latin typeface="Times New Roman" panose="02020603050405020304" pitchFamily="18" charset="0"/>
                <a:cs typeface="Times New Roman" panose="02020603050405020304" pitchFamily="18" charset="0"/>
              </a:rPr>
              <a:t>Жетекшілері:</a:t>
            </a:r>
            <a:endParaRPr lang="kk-KZ" b="1" dirty="0">
              <a:solidFill>
                <a:srgbClr val="002060"/>
              </a:solidFill>
              <a:latin typeface="Times New Roman" panose="02020603050405020304" pitchFamily="18" charset="0"/>
              <a:cs typeface="Times New Roman" panose="02020603050405020304" pitchFamily="18" charset="0"/>
            </a:endParaRPr>
          </a:p>
          <a:p>
            <a:pPr algn="ctr"/>
            <a:r>
              <a:rPr lang="kk-KZ" b="1" dirty="0" smtClean="0">
                <a:solidFill>
                  <a:srgbClr val="FF0000"/>
                </a:solidFill>
                <a:latin typeface="Times New Roman" panose="02020603050405020304" pitchFamily="18" charset="0"/>
                <a:cs typeface="Times New Roman" panose="02020603050405020304" pitchFamily="18" charset="0"/>
              </a:rPr>
              <a:t>Қасымов Кенжеғали </a:t>
            </a:r>
            <a:r>
              <a:rPr lang="kk-KZ" b="1" dirty="0" err="1" smtClean="0">
                <a:solidFill>
                  <a:srgbClr val="FF0000"/>
                </a:solidFill>
                <a:latin typeface="Times New Roman" panose="02020603050405020304" pitchFamily="18" charset="0"/>
                <a:cs typeface="Times New Roman" panose="02020603050405020304" pitchFamily="18" charset="0"/>
              </a:rPr>
              <a:t>Науқанбайұлы</a:t>
            </a:r>
            <a:r>
              <a:rPr lang="kk-KZ" b="1" dirty="0" smtClean="0">
                <a:solidFill>
                  <a:srgbClr val="FF0000"/>
                </a:solidFill>
                <a:latin typeface="Times New Roman" panose="02020603050405020304" pitchFamily="18" charset="0"/>
                <a:cs typeface="Times New Roman" panose="02020603050405020304" pitchFamily="18" charset="0"/>
              </a:rPr>
              <a:t> және </a:t>
            </a:r>
          </a:p>
          <a:p>
            <a:pPr algn="ctr"/>
            <a:r>
              <a:rPr lang="kk-KZ" b="1" dirty="0" smtClean="0">
                <a:solidFill>
                  <a:srgbClr val="FF0000"/>
                </a:solidFill>
                <a:latin typeface="Times New Roman" panose="02020603050405020304" pitchFamily="18" charset="0"/>
                <a:cs typeface="Times New Roman" panose="02020603050405020304" pitchFamily="18" charset="0"/>
              </a:rPr>
              <a:t>Мұратбек Ерғалиұлы Тасанов </a:t>
            </a:r>
            <a:endParaRPr lang="kk-KZ"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25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584101" y="517054"/>
            <a:ext cx="8950817" cy="577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400" b="1" dirty="0" smtClean="0">
                <a:solidFill>
                  <a:srgbClr val="002060"/>
                </a:solidFill>
                <a:latin typeface="Times New Roman" panose="02020603050405020304" pitchFamily="18" charset="0"/>
                <a:cs typeface="Times New Roman" panose="02020603050405020304" pitchFamily="18" charset="0"/>
              </a:rPr>
              <a:t>Облыстық </a:t>
            </a:r>
            <a:r>
              <a:rPr lang="kk-KZ" sz="2400" b="1" dirty="0" smtClean="0">
                <a:solidFill>
                  <a:srgbClr val="FF0000"/>
                </a:solidFill>
                <a:latin typeface="Times New Roman" panose="02020603050405020304" pitchFamily="18" charset="0"/>
                <a:cs typeface="Times New Roman" panose="02020603050405020304" pitchFamily="18" charset="0"/>
              </a:rPr>
              <a:t>«Абай жаққан бір сәуле» </a:t>
            </a:r>
            <a:r>
              <a:rPr lang="kk-KZ" sz="2400" b="1" dirty="0" smtClean="0">
                <a:solidFill>
                  <a:srgbClr val="002060"/>
                </a:solidFill>
                <a:latin typeface="Times New Roman" panose="02020603050405020304" pitchFamily="18" charset="0"/>
                <a:cs typeface="Times New Roman" panose="02020603050405020304" pitchFamily="18" charset="0"/>
              </a:rPr>
              <a:t>ақындар мүшайрасы </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18967" b="35775"/>
          <a:stretch/>
        </p:blipFill>
        <p:spPr>
          <a:xfrm>
            <a:off x="4167189" y="2189409"/>
            <a:ext cx="3073294" cy="29319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20094" b="47042"/>
          <a:stretch/>
        </p:blipFill>
        <p:spPr>
          <a:xfrm>
            <a:off x="463639" y="1609860"/>
            <a:ext cx="3026535" cy="23632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t="26103" b="28263"/>
          <a:stretch/>
        </p:blipFill>
        <p:spPr>
          <a:xfrm>
            <a:off x="7613970" y="2517820"/>
            <a:ext cx="3857625" cy="312956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Прямоугольник 7"/>
          <p:cNvSpPr/>
          <p:nvPr/>
        </p:nvSpPr>
        <p:spPr>
          <a:xfrm>
            <a:off x="1517970" y="5516212"/>
            <a:ext cx="6096000" cy="646331"/>
          </a:xfrm>
          <a:prstGeom prst="rect">
            <a:avLst/>
          </a:prstGeom>
        </p:spPr>
        <p:txBody>
          <a:bodyPr>
            <a:spAutoFit/>
          </a:bodyPr>
          <a:lstStyle/>
          <a:p>
            <a:pPr algn="ctr"/>
            <a:r>
              <a:rPr lang="kk-KZ" b="1" dirty="0">
                <a:solidFill>
                  <a:srgbClr val="002060"/>
                </a:solidFill>
                <a:latin typeface="Times New Roman" panose="02020603050405020304" pitchFamily="18" charset="0"/>
                <a:cs typeface="Times New Roman" panose="02020603050405020304" pitchFamily="18" charset="0"/>
              </a:rPr>
              <a:t>Жетекшісі:</a:t>
            </a:r>
          </a:p>
          <a:p>
            <a:pPr algn="ctr"/>
            <a:r>
              <a:rPr lang="kk-KZ" b="1" dirty="0" smtClean="0">
                <a:solidFill>
                  <a:srgbClr val="FF0000"/>
                </a:solidFill>
                <a:latin typeface="Times New Roman" panose="02020603050405020304" pitchFamily="18" charset="0"/>
                <a:cs typeface="Times New Roman" panose="02020603050405020304" pitchFamily="18" charset="0"/>
              </a:rPr>
              <a:t>Эльмира Майданқызы Халелова </a:t>
            </a:r>
            <a:endParaRPr lang="kk-KZ" b="1" dirty="0">
              <a:solidFill>
                <a:srgbClr val="FF000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6244106" y="5705813"/>
            <a:ext cx="6096000" cy="646331"/>
          </a:xfrm>
          <a:prstGeom prst="rect">
            <a:avLst/>
          </a:prstGeom>
        </p:spPr>
        <p:txBody>
          <a:bodyPr>
            <a:spAutoFit/>
          </a:bodyPr>
          <a:lstStyle/>
          <a:p>
            <a:pPr algn="ctr"/>
            <a:r>
              <a:rPr lang="kk-KZ" b="1" dirty="0" smtClean="0">
                <a:solidFill>
                  <a:srgbClr val="002060"/>
                </a:solidFill>
                <a:latin typeface="Times New Roman" panose="02020603050405020304" pitchFamily="18" charset="0"/>
                <a:cs typeface="Times New Roman" panose="02020603050405020304" pitchFamily="18" charset="0"/>
              </a:rPr>
              <a:t>Серік Нұрбек</a:t>
            </a:r>
            <a:endParaRPr lang="kk-KZ" b="1" dirty="0">
              <a:solidFill>
                <a:srgbClr val="002060"/>
              </a:solidFill>
              <a:latin typeface="Times New Roman" panose="02020603050405020304" pitchFamily="18" charset="0"/>
              <a:cs typeface="Times New Roman" panose="02020603050405020304" pitchFamily="18" charset="0"/>
            </a:endParaRPr>
          </a:p>
          <a:p>
            <a:pPr algn="ctr"/>
            <a:r>
              <a:rPr lang="kk-KZ" b="1" dirty="0" smtClean="0">
                <a:solidFill>
                  <a:srgbClr val="FF0000"/>
                </a:solidFill>
                <a:latin typeface="Times New Roman" panose="02020603050405020304" pitchFamily="18" charset="0"/>
                <a:cs typeface="Times New Roman" panose="02020603050405020304" pitchFamily="18" charset="0"/>
              </a:rPr>
              <a:t>БАС ЖҮЛДЕ</a:t>
            </a:r>
            <a:endParaRPr lang="ru-RU" dirty="0"/>
          </a:p>
        </p:txBody>
      </p:sp>
    </p:spTree>
    <p:extLst>
      <p:ext uri="{BB962C8B-B14F-4D97-AF65-F5344CB8AC3E}">
        <p14:creationId xmlns:p14="http://schemas.microsoft.com/office/powerpoint/2010/main" val="216232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9530" b="23944"/>
          <a:stretch/>
        </p:blipFill>
        <p:spPr>
          <a:xfrm>
            <a:off x="412156" y="687538"/>
            <a:ext cx="3341195" cy="30810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Заголовок 1"/>
          <p:cNvSpPr txBox="1">
            <a:spLocks/>
          </p:cNvSpPr>
          <p:nvPr/>
        </p:nvSpPr>
        <p:spPr>
          <a:xfrm>
            <a:off x="2964286" y="238698"/>
            <a:ext cx="7207876" cy="332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400" b="1" dirty="0" smtClean="0">
                <a:solidFill>
                  <a:srgbClr val="0070C0"/>
                </a:solidFill>
                <a:latin typeface="Times New Roman" panose="02020603050405020304" pitchFamily="18" charset="0"/>
                <a:cs typeface="Times New Roman" panose="02020603050405020304" pitchFamily="18" charset="0"/>
              </a:rPr>
              <a:t>Республикалық</a:t>
            </a:r>
            <a:r>
              <a:rPr lang="kk-KZ" sz="2400" b="1" dirty="0" smtClean="0">
                <a:latin typeface="Times New Roman" panose="02020603050405020304" pitchFamily="18" charset="0"/>
                <a:cs typeface="Times New Roman" panose="02020603050405020304" pitchFamily="18" charset="0"/>
              </a:rPr>
              <a:t>  </a:t>
            </a:r>
            <a:r>
              <a:rPr lang="kk-KZ" sz="2400" b="1" dirty="0" smtClean="0">
                <a:solidFill>
                  <a:srgbClr val="FF0000"/>
                </a:solidFill>
                <a:latin typeface="Times New Roman" panose="02020603050405020304" pitchFamily="18" charset="0"/>
                <a:cs typeface="Times New Roman" panose="02020603050405020304" pitchFamily="18" charset="0"/>
              </a:rPr>
              <a:t>«Алтын қазына» </a:t>
            </a:r>
            <a:r>
              <a:rPr lang="kk-KZ" sz="2400" b="1" dirty="0" smtClean="0">
                <a:solidFill>
                  <a:srgbClr val="0070C0"/>
                </a:solidFill>
                <a:latin typeface="Times New Roman" panose="02020603050405020304" pitchFamily="18" charset="0"/>
                <a:cs typeface="Times New Roman" panose="02020603050405020304" pitchFamily="18" charset="0"/>
              </a:rPr>
              <a:t>байқауы</a:t>
            </a: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1560489" y="5679587"/>
            <a:ext cx="7207876" cy="734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12156" y="4373351"/>
            <a:ext cx="3606085" cy="923330"/>
          </a:xfrm>
          <a:prstGeom prst="rect">
            <a:avLst/>
          </a:prstGeom>
        </p:spPr>
        <p:txBody>
          <a:bodyPr wrap="square">
            <a:spAutoFit/>
          </a:bodyPr>
          <a:lstStyle/>
          <a:p>
            <a:pPr algn="ctr"/>
            <a:r>
              <a:rPr lang="kk-KZ" b="1" dirty="0" smtClean="0">
                <a:solidFill>
                  <a:srgbClr val="FF0000"/>
                </a:solidFill>
                <a:latin typeface="Times New Roman" panose="02020603050405020304" pitchFamily="18" charset="0"/>
                <a:cs typeface="Times New Roman" panose="02020603050405020304" pitchFamily="18" charset="0"/>
              </a:rPr>
              <a:t>Ерғалиева Жұлдызай</a:t>
            </a:r>
          </a:p>
          <a:p>
            <a:pPr algn="ctr"/>
            <a:r>
              <a:rPr lang="kk-KZ" b="1" dirty="0" smtClean="0">
                <a:solidFill>
                  <a:srgbClr val="FF0000"/>
                </a:solidFill>
                <a:latin typeface="Times New Roman" panose="02020603050405020304" pitchFamily="18" charset="0"/>
                <a:cs typeface="Times New Roman" panose="02020603050405020304" pitchFamily="18" charset="0"/>
              </a:rPr>
              <a:t>7-сынып оқушысы</a:t>
            </a:r>
          </a:p>
          <a:p>
            <a:pPr algn="ctr"/>
            <a:r>
              <a:rPr lang="kk-KZ" b="1" dirty="0" smtClean="0">
                <a:solidFill>
                  <a:srgbClr val="FF0000"/>
                </a:solidFill>
                <a:latin typeface="Times New Roman" panose="02020603050405020304" pitchFamily="18" charset="0"/>
                <a:cs typeface="Times New Roman" panose="02020603050405020304" pitchFamily="18" charset="0"/>
              </a:rPr>
              <a:t>ІІ орын</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9" name="Объект 2"/>
          <p:cNvSpPr>
            <a:spLocks noGrp="1"/>
          </p:cNvSpPr>
          <p:nvPr>
            <p:ph idx="1"/>
          </p:nvPr>
        </p:nvSpPr>
        <p:spPr>
          <a:xfrm>
            <a:off x="4649273" y="5703846"/>
            <a:ext cx="5834130" cy="901522"/>
          </a:xfrm>
        </p:spPr>
        <p:txBody>
          <a:bodyPr>
            <a:normAutofit fontScale="92500" lnSpcReduction="10000"/>
          </a:bodyPr>
          <a:lstStyle/>
          <a:p>
            <a:pPr marL="0" indent="0" algn="ctr">
              <a:buNone/>
            </a:pPr>
            <a:r>
              <a:rPr lang="kk-KZ" sz="2000" dirty="0" smtClean="0">
                <a:latin typeface="Times New Roman" panose="02020603050405020304" pitchFamily="18" charset="0"/>
                <a:cs typeface="Times New Roman" panose="02020603050405020304" pitchFamily="18" charset="0"/>
              </a:rPr>
              <a:t>Көркем және сәндік-қолданбалы өнер бойынша  өткен </a:t>
            </a:r>
            <a:r>
              <a:rPr lang="kk-KZ" sz="2000" b="1" dirty="0" smtClean="0">
                <a:solidFill>
                  <a:srgbClr val="FF0000"/>
                </a:solidFill>
                <a:latin typeface="Times New Roman" panose="02020603050405020304" pitchFamily="18" charset="0"/>
                <a:cs typeface="Times New Roman" panose="02020603050405020304" pitchFamily="18" charset="0"/>
              </a:rPr>
              <a:t>«Алтын қазына» </a:t>
            </a:r>
            <a:r>
              <a:rPr lang="kk-KZ" sz="2000" dirty="0" smtClean="0">
                <a:latin typeface="Times New Roman" panose="02020603050405020304" pitchFamily="18" charset="0"/>
                <a:cs typeface="Times New Roman" panose="02020603050405020304" pitchFamily="18" charset="0"/>
              </a:rPr>
              <a:t>республикалық балалар  шығармашылығының көрме байқауы</a:t>
            </a:r>
            <a:endParaRPr lang="ru-RU" sz="20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24225" b="10986"/>
          <a:stretch/>
        </p:blipFill>
        <p:spPr>
          <a:xfrm>
            <a:off x="9070348" y="1211861"/>
            <a:ext cx="2858238" cy="2550018"/>
          </a:xfrm>
          <a:prstGeom prst="rect">
            <a:avLst/>
          </a:prstGeom>
          <a:ln>
            <a:noFill/>
          </a:ln>
          <a:effectLst>
            <a:softEdge rad="112500"/>
          </a:effectLst>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l="-668" t="20094" r="668" b="9578"/>
          <a:stretch/>
        </p:blipFill>
        <p:spPr>
          <a:xfrm>
            <a:off x="3886634" y="1258675"/>
            <a:ext cx="2555585" cy="2826911"/>
          </a:xfrm>
          <a:prstGeom prst="rect">
            <a:avLst/>
          </a:prstGeom>
          <a:ln>
            <a:noFill/>
          </a:ln>
          <a:effectLst>
            <a:softEdge rad="112500"/>
          </a:effectLst>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3334" b="16243"/>
          <a:stretch/>
        </p:blipFill>
        <p:spPr>
          <a:xfrm>
            <a:off x="6646370" y="2981459"/>
            <a:ext cx="2452554" cy="2363275"/>
          </a:xfrm>
          <a:prstGeom prst="rect">
            <a:avLst/>
          </a:prstGeom>
        </p:spPr>
      </p:pic>
    </p:spTree>
    <p:extLst>
      <p:ext uri="{BB962C8B-B14F-4D97-AF65-F5344CB8AC3E}">
        <p14:creationId xmlns:p14="http://schemas.microsoft.com/office/powerpoint/2010/main" val="3916221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4330" y="3182213"/>
            <a:ext cx="3172865" cy="2375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t="10441" r="7220" b="47534"/>
          <a:stretch/>
        </p:blipFill>
        <p:spPr>
          <a:xfrm>
            <a:off x="284963" y="3373506"/>
            <a:ext cx="3774339" cy="199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l="31073" t="55390" r="33758" b="11951"/>
          <a:stretch/>
        </p:blipFill>
        <p:spPr>
          <a:xfrm>
            <a:off x="8720074" y="1120441"/>
            <a:ext cx="2411896" cy="1548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Прямоугольник 1"/>
          <p:cNvSpPr/>
          <p:nvPr/>
        </p:nvSpPr>
        <p:spPr>
          <a:xfrm>
            <a:off x="4205063" y="263814"/>
            <a:ext cx="3579698" cy="646331"/>
          </a:xfrm>
          <a:prstGeom prst="rect">
            <a:avLst/>
          </a:prstGeom>
        </p:spPr>
        <p:txBody>
          <a:bodyPr wrap="none">
            <a:spAutoFit/>
          </a:bodyPr>
          <a:lstStyle/>
          <a:p>
            <a:pPr algn="ctr"/>
            <a:r>
              <a:rPr lang="kk-KZ" b="1" dirty="0" smtClean="0">
                <a:solidFill>
                  <a:srgbClr val="FF0000"/>
                </a:solidFill>
                <a:latin typeface="Times New Roman" panose="02020603050405020304" pitchFamily="18" charset="0"/>
                <a:ea typeface="Calibri" panose="020F0502020204030204" pitchFamily="34" charset="0"/>
              </a:rPr>
              <a:t>Республикалық және облыстық </a:t>
            </a:r>
          </a:p>
          <a:p>
            <a:pPr algn="ctr"/>
            <a:r>
              <a:rPr lang="kk-KZ" b="1" dirty="0" smtClean="0">
                <a:solidFill>
                  <a:srgbClr val="FF0000"/>
                </a:solidFill>
                <a:latin typeface="Times New Roman" panose="02020603050405020304" pitchFamily="18" charset="0"/>
                <a:ea typeface="Calibri" panose="020F0502020204030204" pitchFamily="34" charset="0"/>
              </a:rPr>
              <a:t> </a:t>
            </a:r>
            <a:endParaRPr lang="ru-RU" b="1" dirty="0">
              <a:solidFill>
                <a:srgbClr val="FF0000"/>
              </a:solidFill>
            </a:endParaRPr>
          </a:p>
        </p:txBody>
      </p:sp>
      <p:sp>
        <p:nvSpPr>
          <p:cNvPr id="10" name="Выноска со стрелкой вниз 9"/>
          <p:cNvSpPr/>
          <p:nvPr/>
        </p:nvSpPr>
        <p:spPr>
          <a:xfrm>
            <a:off x="890971" y="910145"/>
            <a:ext cx="2871418" cy="1969135"/>
          </a:xfrm>
          <a:prstGeom prst="downArrowCallout">
            <a:avLst/>
          </a:prstGeom>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r>
              <a:rPr lang="kk-KZ" b="1" dirty="0">
                <a:solidFill>
                  <a:srgbClr val="7030A0"/>
                </a:solidFill>
                <a:latin typeface="Times New Roman" pitchFamily="18" charset="0"/>
                <a:cs typeface="Times New Roman" pitchFamily="18" charset="0"/>
              </a:rPr>
              <a:t>Республикалық </a:t>
            </a:r>
            <a:r>
              <a:rPr lang="kk-KZ" b="1" dirty="0">
                <a:solidFill>
                  <a:srgbClr val="FF0000"/>
                </a:solidFill>
                <a:latin typeface="Times New Roman" pitchFamily="18" charset="0"/>
                <a:cs typeface="Times New Roman" pitchFamily="18" charset="0"/>
              </a:rPr>
              <a:t>«</a:t>
            </a:r>
            <a:r>
              <a:rPr lang="kk-KZ" b="1" dirty="0" err="1">
                <a:solidFill>
                  <a:srgbClr val="FF0000"/>
                </a:solidFill>
                <a:latin typeface="Times New Roman" pitchFamily="18" charset="0"/>
                <a:cs typeface="Times New Roman" pitchFamily="18" charset="0"/>
              </a:rPr>
              <a:t>Балқаш-Балдәурен</a:t>
            </a:r>
            <a:r>
              <a:rPr lang="kk-KZ" b="1" dirty="0">
                <a:solidFill>
                  <a:srgbClr val="FF0000"/>
                </a:solidFill>
                <a:latin typeface="Times New Roman" pitchFamily="18" charset="0"/>
                <a:cs typeface="Times New Roman" pitchFamily="18" charset="0"/>
              </a:rPr>
              <a:t>» </a:t>
            </a:r>
          </a:p>
          <a:p>
            <a:pPr algn="ctr"/>
            <a:r>
              <a:rPr lang="kk-KZ" b="1" dirty="0">
                <a:solidFill>
                  <a:srgbClr val="7030A0"/>
                </a:solidFill>
                <a:latin typeface="Times New Roman" pitchFamily="18" charset="0"/>
                <a:cs typeface="Times New Roman" pitchFamily="18" charset="0"/>
              </a:rPr>
              <a:t>оқу –сауықтыру лагері</a:t>
            </a:r>
            <a:endParaRPr lang="ru-RU" b="1" dirty="0">
              <a:solidFill>
                <a:srgbClr val="7030A0"/>
              </a:solidFill>
              <a:latin typeface="Times New Roman" pitchFamily="18" charset="0"/>
              <a:cs typeface="Times New Roman" pitchFamily="18" charset="0"/>
            </a:endParaRPr>
          </a:p>
        </p:txBody>
      </p:sp>
      <p:sp>
        <p:nvSpPr>
          <p:cNvPr id="11" name="Прямоугольник с двумя вырезанными противолежащими углами 10"/>
          <p:cNvSpPr/>
          <p:nvPr/>
        </p:nvSpPr>
        <p:spPr>
          <a:xfrm>
            <a:off x="4438970" y="1543104"/>
            <a:ext cx="3826956" cy="1006150"/>
          </a:xfrm>
          <a:prstGeom prst="snip2DiagRect">
            <a:avLst/>
          </a:prstGeom>
        </p:spPr>
        <p:style>
          <a:lnRef idx="1">
            <a:schemeClr val="accent4"/>
          </a:lnRef>
          <a:fillRef idx="1003">
            <a:schemeClr val="lt2"/>
          </a:fillRef>
          <a:effectRef idx="2">
            <a:schemeClr val="accent4"/>
          </a:effectRef>
          <a:fontRef idx="minor">
            <a:schemeClr val="lt1"/>
          </a:fontRef>
        </p:style>
        <p:txBody>
          <a:bodyPr rtlCol="0" anchor="ctr"/>
          <a:lstStyle/>
          <a:p>
            <a:pPr algn="ctr"/>
            <a:endParaRPr lang="kk-KZ" sz="2000" b="1" dirty="0" smtClean="0">
              <a:solidFill>
                <a:srgbClr val="FF0000"/>
              </a:solidFill>
              <a:latin typeface="Times New Roman" pitchFamily="18" charset="0"/>
              <a:cs typeface="Times New Roman" pitchFamily="18" charset="0"/>
            </a:endParaRPr>
          </a:p>
          <a:p>
            <a:pPr algn="ctr"/>
            <a:r>
              <a:rPr lang="kk-KZ" sz="2000" b="1" dirty="0" err="1" smtClean="0">
                <a:solidFill>
                  <a:srgbClr val="7030A0"/>
                </a:solidFill>
                <a:latin typeface="Times New Roman" pitchFamily="18" charset="0"/>
                <a:cs typeface="Times New Roman" pitchFamily="18" charset="0"/>
              </a:rPr>
              <a:t>Ұлатай</a:t>
            </a:r>
            <a:r>
              <a:rPr lang="kk-KZ" sz="2000" b="1" dirty="0" smtClean="0">
                <a:solidFill>
                  <a:srgbClr val="7030A0"/>
                </a:solidFill>
                <a:latin typeface="Times New Roman" pitchFamily="18" charset="0"/>
                <a:cs typeface="Times New Roman" pitchFamily="18" charset="0"/>
              </a:rPr>
              <a:t> Санжар</a:t>
            </a:r>
          </a:p>
          <a:p>
            <a:pPr algn="ctr"/>
            <a:r>
              <a:rPr lang="kk-KZ" sz="1400" b="1" dirty="0" smtClean="0">
                <a:solidFill>
                  <a:srgbClr val="FF0000"/>
                </a:solidFill>
                <a:latin typeface="Times New Roman" pitchFamily="18" charset="0"/>
                <a:cs typeface="Times New Roman" pitchFamily="18" charset="0"/>
              </a:rPr>
              <a:t>ҚАЗАҚСТАНДЫҚ-ЖАС ПАТРИОТТАР АКАДЕМИЯСЫНЫҢ МҮШЕСІ </a:t>
            </a:r>
          </a:p>
          <a:p>
            <a:pPr algn="ctr"/>
            <a:endParaRPr lang="ru-RU" sz="2000" b="1" dirty="0">
              <a:solidFill>
                <a:srgbClr val="FF0000"/>
              </a:solidFill>
              <a:latin typeface="Times New Roman" pitchFamily="18" charset="0"/>
              <a:cs typeface="Times New Roman" pitchFamily="18" charset="0"/>
            </a:endParaRP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18592" b="55680"/>
          <a:stretch/>
        </p:blipFill>
        <p:spPr>
          <a:xfrm>
            <a:off x="4984504" y="2993579"/>
            <a:ext cx="2735889" cy="17644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с двумя вырезанными противолежащими углами 10"/>
          <p:cNvSpPr/>
          <p:nvPr/>
        </p:nvSpPr>
        <p:spPr>
          <a:xfrm>
            <a:off x="4438970" y="5091133"/>
            <a:ext cx="3826956" cy="1498056"/>
          </a:xfrm>
          <a:prstGeom prst="snip2DiagRect">
            <a:avLst/>
          </a:prstGeom>
        </p:spPr>
        <p:style>
          <a:lnRef idx="1">
            <a:schemeClr val="accent4"/>
          </a:lnRef>
          <a:fillRef idx="1003">
            <a:schemeClr val="lt2"/>
          </a:fillRef>
          <a:effectRef idx="2">
            <a:schemeClr val="accent4"/>
          </a:effectRef>
          <a:fontRef idx="minor">
            <a:schemeClr val="lt1"/>
          </a:fontRef>
        </p:style>
        <p:txBody>
          <a:bodyPr rtlCol="0" anchor="ctr"/>
          <a:lstStyle/>
          <a:p>
            <a:pPr algn="ctr"/>
            <a:r>
              <a:rPr lang="kk-KZ" sz="2000" b="1" dirty="0" smtClean="0">
                <a:solidFill>
                  <a:srgbClr val="FF0000"/>
                </a:solidFill>
                <a:latin typeface="Times New Roman" pitchFamily="18" charset="0"/>
                <a:cs typeface="Times New Roman" pitchFamily="18" charset="0"/>
              </a:rPr>
              <a:t>«ҰЛЫ ОТАН СОҒЫСЫНЫҢ </a:t>
            </a:r>
            <a:r>
              <a:rPr lang="kk-KZ" sz="2000" b="1" dirty="0" smtClean="0">
                <a:solidFill>
                  <a:srgbClr val="7030A0"/>
                </a:solidFill>
                <a:latin typeface="Times New Roman" pitchFamily="18" charset="0"/>
                <a:cs typeface="Times New Roman" pitchFamily="18" charset="0"/>
              </a:rPr>
              <a:t>75 жылдығы» ән байқауы</a:t>
            </a:r>
          </a:p>
          <a:p>
            <a:pPr algn="ctr"/>
            <a:r>
              <a:rPr lang="kk-KZ" sz="2000" b="1" dirty="0" smtClean="0">
                <a:solidFill>
                  <a:srgbClr val="FF0000"/>
                </a:solidFill>
                <a:latin typeface="Times New Roman" pitchFamily="18" charset="0"/>
                <a:cs typeface="Times New Roman" pitchFamily="18" charset="0"/>
              </a:rPr>
              <a:t>І орын</a:t>
            </a:r>
            <a:endParaRPr lang="kk-KZ" sz="1400" b="1" dirty="0" smtClean="0">
              <a:solidFill>
                <a:srgbClr val="FF0000"/>
              </a:solidFill>
              <a:latin typeface="Times New Roman" pitchFamily="18" charset="0"/>
              <a:cs typeface="Times New Roman" pitchFamily="18" charset="0"/>
            </a:endParaRPr>
          </a:p>
          <a:p>
            <a:pPr algn="ctr"/>
            <a:endParaRPr lang="ru-RU"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299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564171" y="467138"/>
            <a:ext cx="8834907" cy="5647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400" b="1" dirty="0" smtClean="0">
                <a:solidFill>
                  <a:srgbClr val="7030A0"/>
                </a:solidFill>
                <a:latin typeface="Times New Roman" panose="02020603050405020304" pitchFamily="18" charset="0"/>
                <a:cs typeface="Times New Roman" panose="02020603050405020304" pitchFamily="18" charset="0"/>
              </a:rPr>
              <a:t>Халықаралық</a:t>
            </a:r>
            <a:r>
              <a:rPr lang="kk-KZ" sz="2400" b="1" dirty="0" smtClean="0">
                <a:latin typeface="Times New Roman" panose="02020603050405020304" pitchFamily="18" charset="0"/>
                <a:cs typeface="Times New Roman" panose="02020603050405020304" pitchFamily="18" charset="0"/>
              </a:rPr>
              <a:t> </a:t>
            </a:r>
            <a:r>
              <a:rPr lang="kk-KZ" sz="2400" b="1" dirty="0" smtClean="0">
                <a:solidFill>
                  <a:srgbClr val="FF0000"/>
                </a:solidFill>
                <a:latin typeface="Times New Roman" panose="02020603050405020304" pitchFamily="18" charset="0"/>
                <a:cs typeface="Times New Roman" panose="02020603050405020304" pitchFamily="18" charset="0"/>
              </a:rPr>
              <a:t>«</a:t>
            </a:r>
            <a:r>
              <a:rPr lang="en-US" sz="2400" b="1" dirty="0" smtClean="0">
                <a:solidFill>
                  <a:srgbClr val="FF0000"/>
                </a:solidFill>
                <a:latin typeface="Times New Roman" panose="02020603050405020304" pitchFamily="18" charset="0"/>
                <a:cs typeface="Times New Roman" panose="02020603050405020304" pitchFamily="18" charset="0"/>
              </a:rPr>
              <a:t>Art Time</a:t>
            </a:r>
            <a:r>
              <a:rPr lang="kk-KZ" sz="2400" b="1" dirty="0" smtClean="0">
                <a:solidFill>
                  <a:srgbClr val="FF0000"/>
                </a:solidFill>
                <a:latin typeface="Times New Roman" panose="02020603050405020304" pitchFamily="18" charset="0"/>
                <a:cs typeface="Times New Roman" panose="02020603050405020304" pitchFamily="18" charset="0"/>
              </a:rPr>
              <a:t>» </a:t>
            </a:r>
            <a:r>
              <a:rPr lang="kk-KZ" sz="2400" b="1" dirty="0" smtClean="0">
                <a:solidFill>
                  <a:srgbClr val="7030A0"/>
                </a:solidFill>
                <a:latin typeface="Times New Roman" panose="02020603050405020304" pitchFamily="18" charset="0"/>
                <a:cs typeface="Times New Roman" panose="02020603050405020304" pitchFamily="18" charset="0"/>
              </a:rPr>
              <a:t>ән байқауы</a:t>
            </a:r>
            <a:endParaRPr lang="ru-RU" sz="2400" b="1" dirty="0">
              <a:solidFill>
                <a:srgbClr val="7030A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9906" b="10235"/>
          <a:stretch/>
        </p:blipFill>
        <p:spPr>
          <a:xfrm>
            <a:off x="3616545" y="1470962"/>
            <a:ext cx="2205418" cy="30394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19155" b="10986"/>
          <a:stretch/>
        </p:blipFill>
        <p:spPr>
          <a:xfrm>
            <a:off x="393678" y="1423114"/>
            <a:ext cx="2657978" cy="35159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19343" b="10422"/>
          <a:stretch/>
        </p:blipFill>
        <p:spPr>
          <a:xfrm>
            <a:off x="6375704" y="1470962"/>
            <a:ext cx="2260048" cy="319396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Прямоугольник 7"/>
          <p:cNvSpPr/>
          <p:nvPr/>
        </p:nvSpPr>
        <p:spPr>
          <a:xfrm>
            <a:off x="1722667" y="4642312"/>
            <a:ext cx="6096000" cy="923330"/>
          </a:xfrm>
          <a:prstGeom prst="rect">
            <a:avLst/>
          </a:prstGeom>
        </p:spPr>
        <p:txBody>
          <a:bodyPr>
            <a:spAutoFit/>
          </a:bodyPr>
          <a:lstStyle/>
          <a:p>
            <a:pPr algn="ctr"/>
            <a:r>
              <a:rPr lang="kk-KZ" b="1" dirty="0">
                <a:solidFill>
                  <a:srgbClr val="002060"/>
                </a:solidFill>
                <a:latin typeface="Times New Roman" panose="02020603050405020304" pitchFamily="18" charset="0"/>
                <a:cs typeface="Times New Roman" panose="02020603050405020304" pitchFamily="18" charset="0"/>
              </a:rPr>
              <a:t>Жетекшісі:</a:t>
            </a:r>
          </a:p>
          <a:p>
            <a:pPr algn="ctr"/>
            <a:r>
              <a:rPr lang="kk-KZ" b="1" dirty="0" err="1" smtClean="0">
                <a:solidFill>
                  <a:srgbClr val="FF0000"/>
                </a:solidFill>
                <a:latin typeface="Times New Roman" panose="02020603050405020304" pitchFamily="18" charset="0"/>
                <a:cs typeface="Times New Roman" panose="02020603050405020304" pitchFamily="18" charset="0"/>
              </a:rPr>
              <a:t>Имангалиева</a:t>
            </a:r>
            <a:r>
              <a:rPr lang="kk-KZ" b="1" dirty="0" smtClean="0">
                <a:solidFill>
                  <a:srgbClr val="FF0000"/>
                </a:solidFill>
                <a:latin typeface="Times New Roman" panose="02020603050405020304" pitchFamily="18" charset="0"/>
                <a:cs typeface="Times New Roman" panose="02020603050405020304" pitchFamily="18" charset="0"/>
              </a:rPr>
              <a:t> Самал </a:t>
            </a:r>
            <a:r>
              <a:rPr lang="kk-KZ" b="1" dirty="0" err="1" smtClean="0">
                <a:solidFill>
                  <a:srgbClr val="FF0000"/>
                </a:solidFill>
                <a:latin typeface="Times New Roman" panose="02020603050405020304" pitchFamily="18" charset="0"/>
                <a:cs typeface="Times New Roman" panose="02020603050405020304" pitchFamily="18" charset="0"/>
              </a:rPr>
              <a:t>Кайыргельдиевна</a:t>
            </a:r>
            <a:r>
              <a:rPr lang="kk-KZ" b="1" dirty="0" smtClean="0">
                <a:solidFill>
                  <a:srgbClr val="FF0000"/>
                </a:solidFill>
                <a:latin typeface="Times New Roman" panose="02020603050405020304" pitchFamily="18" charset="0"/>
                <a:cs typeface="Times New Roman" panose="02020603050405020304" pitchFamily="18" charset="0"/>
              </a:rPr>
              <a:t> </a:t>
            </a:r>
            <a:endParaRPr lang="kk-KZ" b="1" dirty="0">
              <a:solidFill>
                <a:srgbClr val="FF0000"/>
              </a:solidFill>
              <a:latin typeface="Times New Roman" panose="02020603050405020304" pitchFamily="18" charset="0"/>
              <a:cs typeface="Times New Roman" panose="02020603050405020304" pitchFamily="18" charset="0"/>
            </a:endParaRPr>
          </a:p>
          <a:p>
            <a:pPr algn="ctr"/>
            <a:endParaRPr lang="kk-KZ" b="1" dirty="0">
              <a:solidFill>
                <a:srgbClr val="FF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93678" y="5330253"/>
            <a:ext cx="2657978" cy="646331"/>
          </a:xfrm>
          <a:prstGeom prst="rect">
            <a:avLst/>
          </a:prstGeom>
        </p:spPr>
        <p:txBody>
          <a:bodyPr wrap="square">
            <a:spAutoFit/>
          </a:bodyPr>
          <a:lstStyle/>
          <a:p>
            <a:pPr algn="ctr"/>
            <a:r>
              <a:rPr lang="kk-KZ" b="1" dirty="0" smtClean="0">
                <a:solidFill>
                  <a:srgbClr val="FF0000"/>
                </a:solidFill>
                <a:latin typeface="Times New Roman" panose="02020603050405020304" pitchFamily="18" charset="0"/>
                <a:cs typeface="Times New Roman" panose="02020603050405020304" pitchFamily="18" charset="0"/>
              </a:rPr>
              <a:t>Найзабек </a:t>
            </a:r>
          </a:p>
          <a:p>
            <a:pPr algn="ctr"/>
            <a:r>
              <a:rPr lang="kk-KZ" b="1" dirty="0" smtClean="0">
                <a:solidFill>
                  <a:srgbClr val="FF0000"/>
                </a:solidFill>
                <a:latin typeface="Times New Roman" panose="02020603050405020304" pitchFamily="18" charset="0"/>
                <a:cs typeface="Times New Roman" panose="02020603050405020304" pitchFamily="18" charset="0"/>
              </a:rPr>
              <a:t>Нұрахмет</a:t>
            </a:r>
          </a:p>
        </p:txBody>
      </p:sp>
      <p:sp>
        <p:nvSpPr>
          <p:cNvPr id="2" name="Прямоугольник 1"/>
          <p:cNvSpPr/>
          <p:nvPr/>
        </p:nvSpPr>
        <p:spPr>
          <a:xfrm>
            <a:off x="4677927" y="4996392"/>
            <a:ext cx="6096000" cy="646331"/>
          </a:xfrm>
          <a:prstGeom prst="rect">
            <a:avLst/>
          </a:prstGeom>
        </p:spPr>
        <p:txBody>
          <a:bodyPr>
            <a:spAutoFit/>
          </a:bodyPr>
          <a:lstStyle/>
          <a:p>
            <a:pPr algn="ctr"/>
            <a:r>
              <a:rPr lang="kk-KZ" b="1" dirty="0">
                <a:solidFill>
                  <a:srgbClr val="002060"/>
                </a:solidFill>
                <a:latin typeface="Times New Roman" panose="02020603050405020304" pitchFamily="18" charset="0"/>
                <a:cs typeface="Times New Roman" panose="02020603050405020304" pitchFamily="18" charset="0"/>
              </a:rPr>
              <a:t>«ЛАУРЕАТ»</a:t>
            </a:r>
          </a:p>
          <a:p>
            <a:pPr algn="ctr"/>
            <a:r>
              <a:rPr lang="kk-KZ" b="1" dirty="0">
                <a:solidFill>
                  <a:srgbClr val="FF0000"/>
                </a:solidFill>
                <a:latin typeface="Times New Roman" panose="02020603050405020304" pitchFamily="18" charset="0"/>
                <a:cs typeface="Times New Roman" panose="02020603050405020304" pitchFamily="18" charset="0"/>
              </a:rPr>
              <a:t>ІІІ орын</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5999" t="6897" r="11856" b="25747"/>
          <a:stretch/>
        </p:blipFill>
        <p:spPr>
          <a:xfrm>
            <a:off x="9177836" y="1041105"/>
            <a:ext cx="2770307" cy="3694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a:off x="9234000" y="5007501"/>
            <a:ext cx="2657978" cy="923330"/>
          </a:xfrm>
          <a:prstGeom prst="rect">
            <a:avLst/>
          </a:prstGeom>
        </p:spPr>
        <p:txBody>
          <a:bodyPr wrap="square">
            <a:spAutoFit/>
          </a:bodyPr>
          <a:lstStyle/>
          <a:p>
            <a:pPr algn="ctr"/>
            <a:r>
              <a:rPr lang="kk-KZ" b="1" dirty="0" smtClean="0">
                <a:solidFill>
                  <a:srgbClr val="FF0000"/>
                </a:solidFill>
                <a:latin typeface="Times New Roman" panose="02020603050405020304" pitchFamily="18" charset="0"/>
                <a:cs typeface="Times New Roman" panose="02020603050405020304" pitchFamily="18" charset="0"/>
              </a:rPr>
              <a:t>Құлұмбет </a:t>
            </a:r>
          </a:p>
          <a:p>
            <a:pPr algn="ctr"/>
            <a:r>
              <a:rPr lang="kk-KZ" b="1" dirty="0" smtClean="0">
                <a:solidFill>
                  <a:srgbClr val="FF0000"/>
                </a:solidFill>
                <a:latin typeface="Times New Roman" panose="02020603050405020304" pitchFamily="18" charset="0"/>
                <a:cs typeface="Times New Roman" panose="02020603050405020304" pitchFamily="18" charset="0"/>
              </a:rPr>
              <a:t>Мансұр</a:t>
            </a:r>
          </a:p>
          <a:p>
            <a:pPr algn="ctr"/>
            <a:r>
              <a:rPr lang="kk-KZ" b="1" smtClean="0">
                <a:solidFill>
                  <a:srgbClr val="FF0000"/>
                </a:solidFill>
                <a:latin typeface="Times New Roman" panose="02020603050405020304" pitchFamily="18" charset="0"/>
                <a:cs typeface="Times New Roman" panose="02020603050405020304" pitchFamily="18" charset="0"/>
              </a:rPr>
              <a:t>І орын</a:t>
            </a:r>
            <a:endParaRPr lang="kk-KZ"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33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98180" y="1434662"/>
            <a:ext cx="10464088" cy="4146332"/>
          </a:xfrm>
        </p:spPr>
        <p:txBody>
          <a:bodyPr>
            <a:noAutofit/>
          </a:bodyPr>
          <a:lstStyle/>
          <a:p>
            <a:pPr indent="449580" algn="ctr">
              <a:lnSpc>
                <a:spcPct val="107000"/>
              </a:lnSpc>
              <a:spcAft>
                <a:spcPts val="800"/>
              </a:spcAft>
            </a:pPr>
            <a:r>
              <a:rPr lang="kk-KZ" sz="3200" dirty="0" smtClean="0">
                <a:latin typeface="Times New Roman" panose="02020603050405020304" pitchFamily="18" charset="0"/>
                <a:ea typeface="Calibri" panose="020F0502020204030204" pitchFamily="34" charset="0"/>
                <a:cs typeface="Times New Roman" panose="02020603050405020304" pitchFamily="18" charset="0"/>
              </a:rPr>
              <a:t>2020-21 </a:t>
            </a:r>
            <a:r>
              <a:rPr lang="kk-KZ" sz="3200" dirty="0">
                <a:latin typeface="Times New Roman" panose="02020603050405020304" pitchFamily="18" charset="0"/>
                <a:ea typeface="Calibri" panose="020F0502020204030204" pitchFamily="34" charset="0"/>
                <a:cs typeface="Times New Roman" panose="02020603050405020304" pitchFamily="18" charset="0"/>
              </a:rPr>
              <a:t>оқу жылында оқу-тәрбие үрдісін</a:t>
            </a:r>
            <a:br>
              <a:rPr lang="kk-KZ" sz="3200" dirty="0">
                <a:latin typeface="Times New Roman" panose="02020603050405020304" pitchFamily="18" charset="0"/>
                <a:ea typeface="Calibri" panose="020F0502020204030204" pitchFamily="34" charset="0"/>
                <a:cs typeface="Times New Roman" panose="02020603050405020304" pitchFamily="18" charset="0"/>
              </a:rPr>
            </a:br>
            <a:r>
              <a:rPr lang="kk-KZ"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b="1" dirty="0">
                <a:latin typeface="Times New Roman" panose="02020603050405020304" pitchFamily="18" charset="0"/>
                <a:ea typeface="Calibri" panose="020F0502020204030204" pitchFamily="34" charset="0"/>
                <a:cs typeface="Times New Roman" panose="02020603050405020304" pitchFamily="18" charset="0"/>
              </a:rPr>
              <a:t>Жаңартылған оқу бағдарламасы арқылы оқытудың әдіс-тәсілдері мен құралдарын тиімді қолданып,оқушылардың функционалды сауаттылығын қалыптастыру» </a:t>
            </a:r>
            <a:r>
              <a:rPr lang="kk-KZ" sz="3200" dirty="0">
                <a:latin typeface="Times New Roman" panose="02020603050405020304" pitchFamily="18" charset="0"/>
                <a:ea typeface="Calibri" panose="020F0502020204030204" pitchFamily="34" charset="0"/>
                <a:cs typeface="Times New Roman" panose="02020603050405020304" pitchFamily="18" charset="0"/>
              </a:rPr>
              <a:t>мәселесімен жұмыс жасаймыз</a:t>
            </a:r>
            <a:br>
              <a:rPr lang="kk-KZ" sz="3200" dirty="0">
                <a:latin typeface="Times New Roman" panose="02020603050405020304" pitchFamily="18" charset="0"/>
                <a:ea typeface="Calibri" panose="020F0502020204030204" pitchFamily="34" charset="0"/>
                <a:cs typeface="Times New Roman" panose="02020603050405020304" pitchFamily="18" charset="0"/>
              </a:rPr>
            </a:br>
            <a:endParaRPr lang="ru-RU" sz="3200" dirty="0"/>
          </a:p>
        </p:txBody>
      </p:sp>
    </p:spTree>
    <p:extLst>
      <p:ext uri="{BB962C8B-B14F-4D97-AF65-F5344CB8AC3E}">
        <p14:creationId xmlns:p14="http://schemas.microsoft.com/office/powerpoint/2010/main" val="234034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2454" y="442400"/>
            <a:ext cx="5536842" cy="523516"/>
          </a:xfrm>
        </p:spPr>
        <p:txBody>
          <a:bodyPr>
            <a:normAutofit fontScale="90000"/>
          </a:bodyPr>
          <a:lstStyle/>
          <a:p>
            <a:pPr algn="ctr"/>
            <a:r>
              <a:rPr lang="kk-KZ" sz="2800" b="1" dirty="0" smtClean="0">
                <a:solidFill>
                  <a:srgbClr val="FF0000"/>
                </a:solidFill>
                <a:latin typeface="Times New Roman" panose="02020603050405020304" pitchFamily="18" charset="0"/>
                <a:cs typeface="Times New Roman" panose="02020603050405020304" pitchFamily="18" charset="0"/>
              </a:rPr>
              <a:t>Біздің түлектеріміздің сыйлықтары</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12442" y="5267459"/>
            <a:ext cx="10515600" cy="901522"/>
          </a:xfrm>
        </p:spPr>
        <p:txBody>
          <a:bodyPr>
            <a:normAutofit fontScale="85000" lnSpcReduction="20000"/>
          </a:bodyPr>
          <a:lstStyle/>
          <a:p>
            <a:pPr marL="0" indent="0" algn="ctr">
              <a:buNone/>
            </a:pPr>
            <a:r>
              <a:rPr lang="kk-KZ" sz="2000" dirty="0" smtClean="0">
                <a:latin typeface="Times New Roman" panose="02020603050405020304" pitchFamily="18" charset="0"/>
                <a:cs typeface="Times New Roman" panose="02020603050405020304" pitchFamily="18" charset="0"/>
              </a:rPr>
              <a:t>Осыдан қырық жыл бұрын мектеп өмірімен қоштасып,үлкен өмірге жолдама алған аға-апаларымыз,қазіргі таңда ел ағалары,ел апалары </a:t>
            </a:r>
            <a:r>
              <a:rPr lang="kk-KZ" sz="2000" b="1" dirty="0" smtClean="0">
                <a:solidFill>
                  <a:srgbClr val="FF0000"/>
                </a:solidFill>
                <a:latin typeface="Times New Roman" panose="02020603050405020304" pitchFamily="18" charset="0"/>
                <a:cs typeface="Times New Roman" panose="02020603050405020304" pitchFamily="18" charset="0"/>
              </a:rPr>
              <a:t>АЛТЫН ҰЯ </a:t>
            </a:r>
            <a:r>
              <a:rPr lang="kk-KZ" sz="2000" dirty="0" smtClean="0">
                <a:latin typeface="Times New Roman" panose="02020603050405020304" pitchFamily="18" charset="0"/>
                <a:cs typeface="Times New Roman" panose="02020603050405020304" pitchFamily="18" charset="0"/>
              </a:rPr>
              <a:t>мектептеріне </a:t>
            </a:r>
          </a:p>
          <a:p>
            <a:pPr marL="0" indent="0" algn="ctr">
              <a:buNone/>
            </a:pPr>
            <a:r>
              <a:rPr lang="kk-KZ" sz="2000" b="1" dirty="0" smtClean="0">
                <a:solidFill>
                  <a:srgbClr val="FF0000"/>
                </a:solidFill>
                <a:latin typeface="Times New Roman" panose="02020603050405020304" pitchFamily="18" charset="0"/>
                <a:cs typeface="Times New Roman" panose="02020603050405020304" pitchFamily="18" charset="0"/>
              </a:rPr>
              <a:t>жылы жай,спорт инвентарь</a:t>
            </a:r>
            <a:r>
              <a:rPr lang="kk-KZ" sz="2000" dirty="0" smtClean="0">
                <a:latin typeface="Times New Roman" panose="02020603050405020304" pitchFamily="18" charset="0"/>
                <a:cs typeface="Times New Roman" panose="02020603050405020304" pitchFamily="18" charset="0"/>
              </a:rPr>
              <a:t> т.б табыстады</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65" y="1506829"/>
            <a:ext cx="3193960" cy="32841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296" y="1551904"/>
            <a:ext cx="3501981" cy="312956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858" t="19532" r="7043" b="38591"/>
          <a:stretch/>
        </p:blipFill>
        <p:spPr>
          <a:xfrm>
            <a:off x="4138411" y="1712891"/>
            <a:ext cx="3618963" cy="2871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987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38199" y="365126"/>
            <a:ext cx="2780763" cy="356092"/>
          </a:xfrm>
        </p:spPr>
        <p:txBody>
          <a:bodyPr>
            <a:normAutofit fontScale="90000"/>
          </a:bodyPr>
          <a:lstStyle/>
          <a:p>
            <a:r>
              <a:rPr lang="kk-KZ" dirty="0" smtClean="0">
                <a:solidFill>
                  <a:srgbClr val="FF0000"/>
                </a:solidFill>
                <a:latin typeface="Times New Roman" panose="02020603050405020304" pitchFamily="18" charset="0"/>
                <a:cs typeface="Times New Roman" panose="02020603050405020304" pitchFamily="18" charset="0"/>
              </a:rPr>
              <a:t>БЮДЖЕТ</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44" y="1246031"/>
            <a:ext cx="3142444" cy="2379370"/>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297" y="365126"/>
            <a:ext cx="3837906" cy="2878428"/>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3538" y="681621"/>
            <a:ext cx="3726287" cy="2595093"/>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896" y="4150214"/>
            <a:ext cx="3666189" cy="2182969"/>
          </a:xfrm>
          <a:prstGeom prst="rect">
            <a:avLst/>
          </a:prstGeom>
          <a:ln>
            <a:noFill/>
          </a:ln>
          <a:effectLst>
            <a:softEdge rad="112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8388" y="3863662"/>
            <a:ext cx="3391437" cy="2337514"/>
          </a:xfrm>
          <a:prstGeom prst="rect">
            <a:avLst/>
          </a:prstGeom>
          <a:ln>
            <a:noFill/>
          </a:ln>
          <a:effectLst>
            <a:softEdge rad="112500"/>
          </a:effectLst>
        </p:spPr>
      </p:pic>
      <p:sp>
        <p:nvSpPr>
          <p:cNvPr id="10" name="Заголовок 1"/>
          <p:cNvSpPr txBox="1">
            <a:spLocks/>
          </p:cNvSpPr>
          <p:nvPr/>
        </p:nvSpPr>
        <p:spPr>
          <a:xfrm>
            <a:off x="4997003" y="3683412"/>
            <a:ext cx="3026535" cy="776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400" b="1" dirty="0" smtClean="0">
                <a:solidFill>
                  <a:srgbClr val="FF0000"/>
                </a:solidFill>
                <a:latin typeface="Times New Roman" panose="02020603050405020304" pitchFamily="18" charset="0"/>
                <a:cs typeface="Times New Roman" panose="02020603050405020304" pitchFamily="18" charset="0"/>
              </a:rPr>
              <a:t>РОБОТОТЕХНИКА </a:t>
            </a:r>
          </a:p>
          <a:p>
            <a:pPr algn="ctr"/>
            <a:r>
              <a:rPr lang="kk-KZ" sz="2400" b="1" dirty="0" smtClean="0">
                <a:solidFill>
                  <a:srgbClr val="FF0000"/>
                </a:solidFill>
                <a:latin typeface="Times New Roman" panose="02020603050405020304" pitchFamily="18" charset="0"/>
                <a:cs typeface="Times New Roman" panose="02020603050405020304" pitchFamily="18" charset="0"/>
              </a:rPr>
              <a:t>кабинеті</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4031085" y="5080428"/>
            <a:ext cx="4327303" cy="75533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b="1" dirty="0" smtClean="0">
                <a:solidFill>
                  <a:srgbClr val="7030A0"/>
                </a:solidFill>
                <a:latin typeface="Times New Roman" panose="02020603050405020304" pitchFamily="18" charset="0"/>
                <a:cs typeface="Times New Roman" panose="02020603050405020304" pitchFamily="18" charset="0"/>
              </a:rPr>
              <a:t>Құны:</a:t>
            </a:r>
            <a:r>
              <a:rPr lang="kk-KZ" dirty="0" smtClean="0">
                <a:solidFill>
                  <a:srgbClr val="FF0000"/>
                </a:solidFill>
                <a:latin typeface="Times New Roman" panose="02020603050405020304" pitchFamily="18" charset="0"/>
                <a:cs typeface="Times New Roman" panose="02020603050405020304" pitchFamily="18" charset="0"/>
              </a:rPr>
              <a:t>3.871.320.32</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078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2780763" cy="755337"/>
          </a:xfrm>
        </p:spPr>
        <p:txBody>
          <a:bodyPr>
            <a:normAutofit/>
          </a:bodyPr>
          <a:lstStyle/>
          <a:p>
            <a:r>
              <a:rPr lang="kk-KZ" dirty="0" smtClean="0">
                <a:solidFill>
                  <a:srgbClr val="FF0000"/>
                </a:solidFill>
                <a:latin typeface="Times New Roman" panose="02020603050405020304" pitchFamily="18" charset="0"/>
                <a:cs typeface="Times New Roman" panose="02020603050405020304" pitchFamily="18" charset="0"/>
              </a:rPr>
              <a:t>БЮДЖЕТ</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79" t="6288" r="7010" b="6695"/>
          <a:stretch/>
        </p:blipFill>
        <p:spPr>
          <a:xfrm>
            <a:off x="4540069" y="1841680"/>
            <a:ext cx="3257283" cy="32229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9237"/>
          <a:stretch/>
        </p:blipFill>
        <p:spPr>
          <a:xfrm rot="5400000">
            <a:off x="242015" y="1491807"/>
            <a:ext cx="3973128" cy="36554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300" t="297" r="25975" b="-297"/>
          <a:stretch/>
        </p:blipFill>
        <p:spPr>
          <a:xfrm rot="5400000">
            <a:off x="8544594" y="1578200"/>
            <a:ext cx="2665930" cy="31928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Заголовок 1"/>
          <p:cNvSpPr txBox="1">
            <a:spLocks/>
          </p:cNvSpPr>
          <p:nvPr/>
        </p:nvSpPr>
        <p:spPr>
          <a:xfrm>
            <a:off x="6890733" y="5306099"/>
            <a:ext cx="3708580" cy="75533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dirty="0" smtClean="0">
                <a:solidFill>
                  <a:srgbClr val="7030A0"/>
                </a:solidFill>
                <a:latin typeface="Times New Roman" panose="02020603050405020304" pitchFamily="18" charset="0"/>
                <a:cs typeface="Times New Roman" panose="02020603050405020304" pitchFamily="18" charset="0"/>
              </a:rPr>
              <a:t>Құны : </a:t>
            </a:r>
            <a:r>
              <a:rPr lang="kk-KZ" dirty="0" smtClean="0">
                <a:solidFill>
                  <a:srgbClr val="FF0000"/>
                </a:solidFill>
                <a:latin typeface="Times New Roman" panose="02020603050405020304" pitchFamily="18" charset="0"/>
                <a:cs typeface="Times New Roman" panose="02020603050405020304" pitchFamily="18" charset="0"/>
              </a:rPr>
              <a:t>45.000 </a:t>
            </a:r>
            <a:r>
              <a:rPr lang="kk-KZ" dirty="0" err="1" smtClean="0">
                <a:solidFill>
                  <a:srgbClr val="FF0000"/>
                </a:solidFill>
                <a:latin typeface="Times New Roman" panose="02020603050405020304" pitchFamily="18" charset="0"/>
                <a:cs typeface="Times New Roman" panose="02020603050405020304" pitchFamily="18" charset="0"/>
              </a:rPr>
              <a:t>тг</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462731" y="768525"/>
            <a:ext cx="3592651" cy="461665"/>
          </a:xfrm>
          <a:prstGeom prst="rect">
            <a:avLst/>
          </a:prstGeom>
        </p:spPr>
        <p:txBody>
          <a:bodyPr wrap="none">
            <a:spAutoFit/>
          </a:bodyPr>
          <a:lstStyle/>
          <a:p>
            <a:pPr algn="ctr"/>
            <a:r>
              <a:rPr lang="kk-KZ" sz="2400" b="1" dirty="0" smtClean="0">
                <a:solidFill>
                  <a:srgbClr val="FF0000"/>
                </a:solidFill>
                <a:latin typeface="Times New Roman" panose="02020603050405020304" pitchFamily="18" charset="0"/>
                <a:cs typeface="Times New Roman" panose="02020603050405020304" pitchFamily="18" charset="0"/>
              </a:rPr>
              <a:t>ДАНАЛЫҚ ӘЛІППЕСІ </a:t>
            </a:r>
            <a:endParaRPr lang="kk-KZ"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464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4909" y="143119"/>
            <a:ext cx="11180617" cy="1200329"/>
          </a:xfrm>
          <a:prstGeom prst="rect">
            <a:avLst/>
          </a:prstGeom>
          <a:noFill/>
        </p:spPr>
        <p:txBody>
          <a:bodyPr wrap="square" lIns="91440" tIns="45720" rIns="91440" bIns="45720">
            <a:spAutoFit/>
          </a:bodyPr>
          <a:lstStyle/>
          <a:p>
            <a:pPr algn="ctr"/>
            <a:r>
              <a:rPr lang="kk-KZ" sz="2400" b="1" dirty="0" smtClean="0">
                <a:ln w="0"/>
                <a:solidFill>
                  <a:schemeClr val="accent1">
                    <a:lumMod val="50000"/>
                  </a:schemeClr>
                </a:solidFill>
                <a:latin typeface="Times New Roman" panose="02020603050405020304" pitchFamily="18" charset="0"/>
                <a:cs typeface="Times New Roman" panose="02020603050405020304" pitchFamily="18" charset="0"/>
              </a:rPr>
              <a:t>2020-2021 оқу жылы қашықтықтан оқуға байланысты</a:t>
            </a:r>
          </a:p>
          <a:p>
            <a:pPr algn="ctr"/>
            <a:r>
              <a:rPr lang="kk-KZ" sz="2400" b="1" dirty="0" smtClean="0">
                <a:ln w="0"/>
                <a:solidFill>
                  <a:schemeClr val="accent1">
                    <a:lumMod val="50000"/>
                  </a:schemeClr>
                </a:solidFill>
                <a:latin typeface="Times New Roman" panose="02020603050405020304" pitchFamily="18" charset="0"/>
                <a:cs typeface="Times New Roman" panose="02020603050405020304" pitchFamily="18" charset="0"/>
              </a:rPr>
              <a:t>Аз қамтылған, көп балалы, тұлдыр жетім және ата-ана қамқорлығынсыз қалған балаларды компьютер және моноблоктармен қамтамасыз ету.</a:t>
            </a:r>
            <a:endParaRPr lang="ru-RU" sz="2400" b="1" cap="none" spc="0" dirty="0">
              <a:ln w="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84909" y="1919822"/>
            <a:ext cx="5597236" cy="707886"/>
          </a:xfrm>
          <a:prstGeom prst="rect">
            <a:avLst/>
          </a:prstGeom>
          <a:noFill/>
        </p:spPr>
        <p:txBody>
          <a:bodyPr wrap="square" lIns="91440" tIns="45720" rIns="91440" bIns="45720">
            <a:spAutoFit/>
          </a:bodyPr>
          <a:lstStyle/>
          <a:p>
            <a:r>
              <a:rPr lang="kk-KZ" sz="2000" dirty="0" smtClean="0">
                <a:ln w="0"/>
                <a:latin typeface="Times New Roman" panose="02020603050405020304" pitchFamily="18" charset="0"/>
                <a:cs typeface="Times New Roman" panose="02020603050405020304" pitchFamily="18" charset="0"/>
              </a:rPr>
              <a:t>Мектеп  тарапынан уақытша қолдануға 51 оқушыға компьютерлер мен моноблоктар берілді.</a:t>
            </a: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27879" b="17576"/>
          <a:stretch/>
        </p:blipFill>
        <p:spPr>
          <a:xfrm>
            <a:off x="9982474" y="1301334"/>
            <a:ext cx="2015561" cy="1954484"/>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0810" b="25453"/>
          <a:stretch/>
        </p:blipFill>
        <p:spPr>
          <a:xfrm>
            <a:off x="2571875" y="3391005"/>
            <a:ext cx="2425502" cy="2317158"/>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25253" r="14085" b="28889"/>
          <a:stretch/>
        </p:blipFill>
        <p:spPr>
          <a:xfrm>
            <a:off x="5195246" y="2633501"/>
            <a:ext cx="2456577" cy="2231444"/>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18788" b="26263"/>
          <a:stretch/>
        </p:blipFill>
        <p:spPr>
          <a:xfrm>
            <a:off x="110080" y="4238416"/>
            <a:ext cx="2317314" cy="2263738"/>
          </a:xfrm>
          <a:prstGeom prst="rect">
            <a:avLst/>
          </a:prstGeom>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t="25051" b="25859"/>
          <a:stretch/>
        </p:blipFill>
        <p:spPr>
          <a:xfrm>
            <a:off x="7691014" y="1919822"/>
            <a:ext cx="2134079" cy="1862469"/>
          </a:xfrm>
          <a:prstGeom prst="rect">
            <a:avLst/>
          </a:prstGeom>
        </p:spPr>
      </p:pic>
      <p:sp>
        <p:nvSpPr>
          <p:cNvPr id="9" name="Прямоугольник 8"/>
          <p:cNvSpPr/>
          <p:nvPr/>
        </p:nvSpPr>
        <p:spPr>
          <a:xfrm>
            <a:off x="7882182" y="4358665"/>
            <a:ext cx="3885822" cy="1938992"/>
          </a:xfrm>
          <a:prstGeom prst="rect">
            <a:avLst/>
          </a:prstGeom>
          <a:noFill/>
        </p:spPr>
        <p:txBody>
          <a:bodyPr wrap="square" lIns="91440" tIns="45720" rIns="91440" bIns="45720">
            <a:spAutoFit/>
          </a:bodyPr>
          <a:lstStyle/>
          <a:p>
            <a:r>
              <a:rPr lang="kk-KZ" dirty="0" smtClean="0">
                <a:ln w="0"/>
                <a:latin typeface="Times New Roman" panose="02020603050405020304" pitchFamily="18" charset="0"/>
                <a:cs typeface="Times New Roman" panose="02020603050405020304" pitchFamily="18" charset="0"/>
              </a:rPr>
              <a:t>Ауыл балаларының интернет желісіне қосу үшін  </a:t>
            </a:r>
            <a:r>
              <a:rPr lang="kk-KZ" b="1" dirty="0" smtClean="0">
                <a:ln w="0"/>
                <a:solidFill>
                  <a:srgbClr val="C00000"/>
                </a:solidFill>
                <a:latin typeface="Times New Roman" panose="02020603050405020304" pitchFamily="18" charset="0"/>
                <a:cs typeface="Times New Roman" panose="02020603050405020304" pitchFamily="18" charset="0"/>
              </a:rPr>
              <a:t>РОУЛТОР</a:t>
            </a:r>
            <a:r>
              <a:rPr lang="kk-KZ" dirty="0" smtClean="0">
                <a:ln w="0"/>
                <a:latin typeface="Times New Roman" panose="02020603050405020304" pitchFamily="18" charset="0"/>
                <a:cs typeface="Times New Roman" panose="02020603050405020304" pitchFamily="18" charset="0"/>
              </a:rPr>
              <a:t> құрылғылары  таратылды.</a:t>
            </a:r>
            <a:endParaRPr lang="en-US" dirty="0" smtClean="0">
              <a:ln w="0"/>
              <a:latin typeface="Times New Roman" panose="02020603050405020304" pitchFamily="18" charset="0"/>
              <a:cs typeface="Times New Roman" panose="02020603050405020304" pitchFamily="18" charset="0"/>
            </a:endParaRPr>
          </a:p>
          <a:p>
            <a:endParaRPr lang="en-US" dirty="0" smtClean="0">
              <a:ln w="0"/>
              <a:latin typeface="Times New Roman" panose="02020603050405020304" pitchFamily="18" charset="0"/>
              <a:cs typeface="Times New Roman" panose="02020603050405020304" pitchFamily="18" charset="0"/>
            </a:endParaRPr>
          </a:p>
          <a:p>
            <a:r>
              <a:rPr lang="en-US" b="1" dirty="0" smtClean="0">
                <a:ln w="0"/>
                <a:solidFill>
                  <a:srgbClr val="0070C0"/>
                </a:solidFill>
                <a:latin typeface="Times New Roman" panose="02020603050405020304" pitchFamily="18" charset="0"/>
                <a:cs typeface="Times New Roman" panose="02020603050405020304" pitchFamily="18" charset="0"/>
              </a:rPr>
              <a:t>ALTEL </a:t>
            </a:r>
            <a:r>
              <a:rPr lang="kk-KZ" b="1" dirty="0" smtClean="0">
                <a:ln w="0"/>
                <a:solidFill>
                  <a:srgbClr val="0070C0"/>
                </a:solidFill>
                <a:latin typeface="Times New Roman" panose="02020603050405020304" pitchFamily="18" charset="0"/>
                <a:cs typeface="Times New Roman" panose="02020603050405020304" pitchFamily="18" charset="0"/>
              </a:rPr>
              <a:t> </a:t>
            </a:r>
            <a:r>
              <a:rPr lang="kk-KZ" b="1" dirty="0" smtClean="0">
                <a:ln w="0"/>
                <a:solidFill>
                  <a:srgbClr val="FF0000"/>
                </a:solidFill>
                <a:latin typeface="Times New Roman" panose="02020603050405020304" pitchFamily="18" charset="0"/>
                <a:cs typeface="Times New Roman" panose="02020603050405020304" pitchFamily="18" charset="0"/>
              </a:rPr>
              <a:t>10 дана </a:t>
            </a:r>
            <a:r>
              <a:rPr lang="en-US" b="1" dirty="0" smtClean="0">
                <a:ln w="0"/>
                <a:solidFill>
                  <a:srgbClr val="FF0000"/>
                </a:solidFill>
                <a:latin typeface="Times New Roman" panose="02020603050405020304" pitchFamily="18" charset="0"/>
                <a:cs typeface="Times New Roman" panose="02020603050405020304" pitchFamily="18" charset="0"/>
              </a:rPr>
              <a:t>– </a:t>
            </a:r>
            <a:r>
              <a:rPr lang="en-US" sz="2400" b="1" dirty="0" smtClean="0">
                <a:ln w="0"/>
                <a:solidFill>
                  <a:srgbClr val="FF0000"/>
                </a:solidFill>
                <a:latin typeface="Times New Roman" panose="02020603050405020304" pitchFamily="18" charset="0"/>
                <a:cs typeface="Times New Roman" panose="02020603050405020304" pitchFamily="18" charset="0"/>
              </a:rPr>
              <a:t>139.900</a:t>
            </a:r>
            <a:r>
              <a:rPr lang="kk-KZ" sz="2400" b="1" dirty="0" smtClean="0">
                <a:ln w="0"/>
                <a:solidFill>
                  <a:srgbClr val="FF0000"/>
                </a:solidFill>
                <a:latin typeface="Times New Roman" panose="02020603050405020304" pitchFamily="18" charset="0"/>
                <a:cs typeface="Times New Roman" panose="02020603050405020304" pitchFamily="18" charset="0"/>
              </a:rPr>
              <a:t> теңге</a:t>
            </a:r>
            <a:endParaRPr lang="en-US" sz="2400" b="1" dirty="0" smtClean="0">
              <a:ln w="0"/>
              <a:solidFill>
                <a:srgbClr val="FF0000"/>
              </a:solidFill>
              <a:latin typeface="Times New Roman" panose="02020603050405020304" pitchFamily="18" charset="0"/>
              <a:cs typeface="Times New Roman" panose="02020603050405020304" pitchFamily="18" charset="0"/>
            </a:endParaRPr>
          </a:p>
          <a:p>
            <a:r>
              <a:rPr lang="en-US" b="1" dirty="0" smtClean="0">
                <a:ln w="0"/>
                <a:solidFill>
                  <a:srgbClr val="7030A0"/>
                </a:solidFill>
                <a:latin typeface="Times New Roman" panose="02020603050405020304" pitchFamily="18" charset="0"/>
                <a:cs typeface="Times New Roman" panose="02020603050405020304" pitchFamily="18" charset="0"/>
              </a:rPr>
              <a:t>Beeline</a:t>
            </a:r>
            <a:r>
              <a:rPr lang="kk-KZ" b="1" dirty="0" smtClean="0">
                <a:ln w="0"/>
                <a:solidFill>
                  <a:srgbClr val="7030A0"/>
                </a:solidFill>
                <a:latin typeface="Times New Roman" panose="02020603050405020304" pitchFamily="18" charset="0"/>
                <a:cs typeface="Times New Roman" panose="02020603050405020304" pitchFamily="18" charset="0"/>
              </a:rPr>
              <a:t> </a:t>
            </a:r>
            <a:r>
              <a:rPr lang="kk-KZ" b="1" dirty="0" smtClean="0">
                <a:ln w="0"/>
                <a:solidFill>
                  <a:srgbClr val="FF0000"/>
                </a:solidFill>
                <a:latin typeface="Times New Roman" panose="02020603050405020304" pitchFamily="18" charset="0"/>
                <a:cs typeface="Times New Roman" panose="02020603050405020304" pitchFamily="18" charset="0"/>
              </a:rPr>
              <a:t> 10 дана – </a:t>
            </a:r>
            <a:r>
              <a:rPr lang="kk-KZ" sz="2400" b="1" dirty="0" smtClean="0">
                <a:ln w="0"/>
                <a:solidFill>
                  <a:srgbClr val="FF0000"/>
                </a:solidFill>
                <a:latin typeface="Times New Roman" panose="02020603050405020304" pitchFamily="18" charset="0"/>
                <a:cs typeface="Times New Roman" panose="02020603050405020304" pitchFamily="18" charset="0"/>
              </a:rPr>
              <a:t>145.900 теңге</a:t>
            </a:r>
          </a:p>
        </p:txBody>
      </p:sp>
      <p:sp>
        <p:nvSpPr>
          <p:cNvPr id="10" name="Заголовок 1"/>
          <p:cNvSpPr txBox="1">
            <a:spLocks/>
          </p:cNvSpPr>
          <p:nvPr/>
        </p:nvSpPr>
        <p:spPr>
          <a:xfrm>
            <a:off x="1" y="94670"/>
            <a:ext cx="1764406" cy="75533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k-KZ" sz="2800" b="1" dirty="0" smtClean="0">
                <a:solidFill>
                  <a:srgbClr val="FF0000"/>
                </a:solidFill>
                <a:latin typeface="Times New Roman" panose="02020603050405020304" pitchFamily="18" charset="0"/>
                <a:cs typeface="Times New Roman" panose="02020603050405020304" pitchFamily="18" charset="0"/>
              </a:rPr>
              <a:t>БЮДЖЕТ</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803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2289" t="34546" r="11572" b="34747"/>
          <a:stretch/>
        </p:blipFill>
        <p:spPr>
          <a:xfrm rot="5400000">
            <a:off x="4310403" y="2787409"/>
            <a:ext cx="3806717" cy="2729347"/>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34141" b="34142"/>
          <a:stretch/>
        </p:blipFill>
        <p:spPr>
          <a:xfrm>
            <a:off x="665018" y="3170243"/>
            <a:ext cx="3857625" cy="2175164"/>
          </a:xfrm>
          <a:prstGeom prst="rect">
            <a:avLst/>
          </a:prstGeom>
        </p:spPr>
      </p:pic>
      <p:sp>
        <p:nvSpPr>
          <p:cNvPr id="5" name="Прямоугольник 4"/>
          <p:cNvSpPr/>
          <p:nvPr/>
        </p:nvSpPr>
        <p:spPr>
          <a:xfrm>
            <a:off x="665018" y="459661"/>
            <a:ext cx="10487891" cy="2000548"/>
          </a:xfrm>
          <a:prstGeom prst="rect">
            <a:avLst/>
          </a:prstGeom>
          <a:noFill/>
        </p:spPr>
        <p:txBody>
          <a:bodyPr wrap="square" lIns="91440" tIns="45720" rIns="91440" bIns="45720">
            <a:spAutoFit/>
          </a:bodyPr>
          <a:lstStyle/>
          <a:p>
            <a:pPr algn="ctr"/>
            <a:r>
              <a:rPr lang="ru-RU" sz="2800" b="1" dirty="0" smtClean="0">
                <a:ln w="0"/>
                <a:solidFill>
                  <a:srgbClr val="FF0000"/>
                </a:solidFill>
                <a:latin typeface="Times New Roman" panose="02020603050405020304" pitchFamily="18" charset="0"/>
                <a:cs typeface="Times New Roman" panose="02020603050405020304" pitchFamily="18" charset="0"/>
              </a:rPr>
              <a:t>«</a:t>
            </a:r>
            <a:r>
              <a:rPr lang="ru-RU" sz="2800" b="1" dirty="0" err="1" smtClean="0">
                <a:ln w="0"/>
                <a:solidFill>
                  <a:srgbClr val="FF0000"/>
                </a:solidFill>
                <a:latin typeface="Times New Roman" panose="02020603050405020304" pitchFamily="18" charset="0"/>
                <a:cs typeface="Times New Roman" panose="02020603050405020304" pitchFamily="18" charset="0"/>
              </a:rPr>
              <a:t>Мектепке</a:t>
            </a:r>
            <a:r>
              <a:rPr lang="ru-RU" sz="2800" b="1" dirty="0" smtClean="0">
                <a:ln w="0"/>
                <a:solidFill>
                  <a:srgbClr val="FF0000"/>
                </a:solidFill>
                <a:latin typeface="Times New Roman" panose="02020603050405020304" pitchFamily="18" charset="0"/>
                <a:cs typeface="Times New Roman" panose="02020603050405020304" pitchFamily="18" charset="0"/>
              </a:rPr>
              <a:t> </a:t>
            </a:r>
            <a:r>
              <a:rPr lang="ru-RU" sz="2800" b="1" dirty="0" err="1" smtClean="0">
                <a:ln w="0"/>
                <a:solidFill>
                  <a:srgbClr val="FF0000"/>
                </a:solidFill>
                <a:latin typeface="Times New Roman" panose="02020603050405020304" pitchFamily="18" charset="0"/>
                <a:cs typeface="Times New Roman" panose="02020603050405020304" pitchFamily="18" charset="0"/>
              </a:rPr>
              <a:t>жол</a:t>
            </a:r>
            <a:r>
              <a:rPr lang="ru-RU" sz="2800" b="1" dirty="0" smtClean="0">
                <a:ln w="0"/>
                <a:solidFill>
                  <a:srgbClr val="FF0000"/>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акциясы</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p>
          <a:p>
            <a:pPr algn="ct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p>
          <a:p>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Мектеп</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ұжымы</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атынан</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аз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қамтылған</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отбасынан</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шыққан</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1-сынып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оқушысы</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Сағидулла</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Лаураға</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мектеп</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формасы</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және</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сумкамен</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қамтамасыз</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err="1" smtClean="0">
                <a:ln w="0"/>
                <a:solidFill>
                  <a:schemeClr val="accent1">
                    <a:lumMod val="50000"/>
                  </a:schemeClr>
                </a:solidFill>
                <a:latin typeface="Times New Roman" panose="02020603050405020304" pitchFamily="18" charset="0"/>
                <a:cs typeface="Times New Roman" panose="02020603050405020304" pitchFamily="18" charset="0"/>
              </a:rPr>
              <a:t>етілді</a:t>
            </a:r>
            <a:r>
              <a:rPr lang="ru-RU" sz="2400" b="1" dirty="0" smtClean="0">
                <a:ln w="0"/>
                <a:solidFill>
                  <a:schemeClr val="accent1">
                    <a:lumMod val="50000"/>
                  </a:schemeClr>
                </a:solidFill>
                <a:latin typeface="Times New Roman" panose="02020603050405020304" pitchFamily="18" charset="0"/>
                <a:cs typeface="Times New Roman" panose="02020603050405020304" pitchFamily="18" charset="0"/>
              </a:rPr>
              <a:t>.    </a:t>
            </a:r>
            <a:endParaRPr lang="ru-RU" sz="2400" b="1" cap="none" spc="0" dirty="0">
              <a:ln w="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8408925" y="5322822"/>
            <a:ext cx="3074240" cy="954107"/>
          </a:xfrm>
          <a:prstGeom prst="rect">
            <a:avLst/>
          </a:prstGeom>
          <a:noFill/>
        </p:spPr>
        <p:txBody>
          <a:bodyPr wrap="none" lIns="91440" tIns="45720" rIns="91440" bIns="45720">
            <a:spAutoFit/>
          </a:bodyPr>
          <a:lstStyle/>
          <a:p>
            <a:pPr algn="ctr"/>
            <a:r>
              <a:rPr lang="kk-KZ" sz="2800" b="1" cap="none" spc="0" dirty="0" smtClean="0">
                <a:ln w="0"/>
                <a:solidFill>
                  <a:srgbClr val="7030A0"/>
                </a:solidFill>
                <a:latin typeface="Times New Roman" panose="02020603050405020304" pitchFamily="18" charset="0"/>
                <a:cs typeface="Times New Roman" panose="02020603050405020304" pitchFamily="18" charset="0"/>
              </a:rPr>
              <a:t>Жалпы қаражат: </a:t>
            </a:r>
          </a:p>
          <a:p>
            <a:pPr algn="ctr"/>
            <a:r>
              <a:rPr lang="kk-KZ" sz="2800" b="1" cap="none" spc="0" dirty="0" smtClean="0">
                <a:ln w="0"/>
                <a:solidFill>
                  <a:srgbClr val="FF0000"/>
                </a:solidFill>
                <a:latin typeface="Times New Roman" panose="02020603050405020304" pitchFamily="18" charset="0"/>
                <a:cs typeface="Times New Roman" panose="02020603050405020304" pitchFamily="18" charset="0"/>
              </a:rPr>
              <a:t>20.000 теңге</a:t>
            </a:r>
            <a:endParaRPr lang="ru-RU" sz="2800" b="1" cap="none" spc="0"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190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8299" y="4967722"/>
            <a:ext cx="2665362" cy="954107"/>
          </a:xfrm>
          <a:prstGeom prst="rect">
            <a:avLst/>
          </a:prstGeom>
          <a:noFill/>
        </p:spPr>
        <p:txBody>
          <a:bodyPr wrap="square" lIns="91440" tIns="45720" rIns="91440" bIns="45720">
            <a:spAutoFit/>
          </a:bodyPr>
          <a:lstStyle/>
          <a:p>
            <a:pPr algn="ctr"/>
            <a:r>
              <a:rPr lang="ru-RU" sz="2800" b="1" dirty="0" err="1">
                <a:ln w="0"/>
                <a:solidFill>
                  <a:srgbClr val="7030A0"/>
                </a:solidFill>
                <a:latin typeface="Times New Roman" panose="02020603050405020304" pitchFamily="18" charset="0"/>
                <a:cs typeface="Times New Roman" panose="02020603050405020304" pitchFamily="18" charset="0"/>
              </a:rPr>
              <a:t>Ж</a:t>
            </a:r>
            <a:r>
              <a:rPr lang="ru-RU" sz="2800" b="1" dirty="0" err="1" smtClean="0">
                <a:ln w="0"/>
                <a:solidFill>
                  <a:srgbClr val="7030A0"/>
                </a:solidFill>
                <a:latin typeface="Times New Roman" panose="02020603050405020304" pitchFamily="18" charset="0"/>
                <a:cs typeface="Times New Roman" panose="02020603050405020304" pitchFamily="18" charset="0"/>
              </a:rPr>
              <a:t>алпы</a:t>
            </a:r>
            <a:r>
              <a:rPr lang="ru-RU" sz="2800" b="1" dirty="0" smtClean="0">
                <a:ln w="0"/>
                <a:solidFill>
                  <a:srgbClr val="7030A0"/>
                </a:solidFill>
                <a:latin typeface="Times New Roman" panose="02020603050405020304" pitchFamily="18" charset="0"/>
                <a:cs typeface="Times New Roman" panose="02020603050405020304" pitchFamily="18" charset="0"/>
              </a:rPr>
              <a:t> </a:t>
            </a:r>
            <a:r>
              <a:rPr lang="ru-RU" sz="2800" b="1" dirty="0" err="1" smtClean="0">
                <a:ln w="0"/>
                <a:solidFill>
                  <a:srgbClr val="7030A0"/>
                </a:solidFill>
                <a:latin typeface="Times New Roman" panose="02020603050405020304" pitchFamily="18" charset="0"/>
                <a:cs typeface="Times New Roman" panose="02020603050405020304" pitchFamily="18" charset="0"/>
              </a:rPr>
              <a:t>құны</a:t>
            </a:r>
            <a:r>
              <a:rPr lang="ru-RU" sz="2800" b="1" dirty="0" smtClean="0">
                <a:ln w="0"/>
                <a:solidFill>
                  <a:srgbClr val="7030A0"/>
                </a:solidFill>
                <a:latin typeface="Times New Roman" panose="02020603050405020304" pitchFamily="18" charset="0"/>
                <a:cs typeface="Times New Roman" panose="02020603050405020304" pitchFamily="18" charset="0"/>
              </a:rPr>
              <a:t>: </a:t>
            </a:r>
          </a:p>
          <a:p>
            <a:pPr algn="ctr"/>
            <a:r>
              <a:rPr lang="ru-RU" sz="2800" dirty="0" smtClean="0">
                <a:ln w="0"/>
                <a:solidFill>
                  <a:srgbClr val="FF0000"/>
                </a:solidFill>
                <a:latin typeface="Times New Roman" panose="02020603050405020304" pitchFamily="18" charset="0"/>
                <a:cs typeface="Times New Roman" panose="02020603050405020304" pitchFamily="18" charset="0"/>
              </a:rPr>
              <a:t> </a:t>
            </a:r>
            <a:r>
              <a:rPr lang="ru-RU" sz="2800" b="1" dirty="0" smtClean="0">
                <a:ln w="0"/>
                <a:solidFill>
                  <a:srgbClr val="FF0000"/>
                </a:solidFill>
                <a:latin typeface="Times New Roman" panose="02020603050405020304" pitchFamily="18" charset="0"/>
                <a:cs typeface="Times New Roman" panose="02020603050405020304" pitchFamily="18" charset="0"/>
              </a:rPr>
              <a:t>80.976 </a:t>
            </a:r>
            <a:r>
              <a:rPr lang="ru-RU" sz="2800" b="1" dirty="0" err="1" smtClean="0">
                <a:ln w="0"/>
                <a:solidFill>
                  <a:srgbClr val="FF0000"/>
                </a:solidFill>
                <a:latin typeface="Times New Roman" panose="02020603050405020304" pitchFamily="18" charset="0"/>
                <a:cs typeface="Times New Roman" panose="02020603050405020304" pitchFamily="18" charset="0"/>
              </a:rPr>
              <a:t>теңге</a:t>
            </a:r>
            <a:endParaRPr lang="ru-RU" sz="2800" b="1" cap="none" spc="0" dirty="0">
              <a:ln w="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571143" y="328042"/>
            <a:ext cx="9349050" cy="923330"/>
          </a:xfrm>
          <a:prstGeom prst="rect">
            <a:avLst/>
          </a:prstGeom>
          <a:noFill/>
        </p:spPr>
        <p:txBody>
          <a:bodyPr wrap="square" lIns="91440" tIns="45720" rIns="91440" bIns="45720">
            <a:spAutoFit/>
          </a:bodyPr>
          <a:lstStyle/>
          <a:p>
            <a:pPr algn="ctr"/>
            <a:r>
              <a:rPr lang="ru-RU" b="1" dirty="0" smtClean="0">
                <a:ln w="0"/>
                <a:latin typeface="Times New Roman" panose="02020603050405020304" pitchFamily="18" charset="0"/>
                <a:cs typeface="Times New Roman" panose="02020603050405020304" pitchFamily="18" charset="0"/>
              </a:rPr>
              <a:t>2020-2021 </a:t>
            </a:r>
            <a:r>
              <a:rPr lang="ru-RU" b="1" dirty="0" err="1" smtClean="0">
                <a:ln w="0"/>
                <a:latin typeface="Times New Roman" panose="02020603050405020304" pitchFamily="18" charset="0"/>
                <a:cs typeface="Times New Roman" panose="02020603050405020304" pitchFamily="18" charset="0"/>
              </a:rPr>
              <a:t>оқу</a:t>
            </a:r>
            <a:r>
              <a:rPr lang="ru-RU" b="1" dirty="0" smtClean="0">
                <a:ln w="0"/>
                <a:latin typeface="Times New Roman" panose="02020603050405020304" pitchFamily="18" charset="0"/>
                <a:cs typeface="Times New Roman" panose="02020603050405020304" pitchFamily="18" charset="0"/>
              </a:rPr>
              <a:t> </a:t>
            </a:r>
            <a:r>
              <a:rPr lang="ru-RU" b="1" dirty="0" err="1" smtClean="0">
                <a:ln w="0"/>
                <a:latin typeface="Times New Roman" panose="02020603050405020304" pitchFamily="18" charset="0"/>
                <a:cs typeface="Times New Roman" panose="02020603050405020304" pitchFamily="18" charset="0"/>
              </a:rPr>
              <a:t>жылы</a:t>
            </a:r>
            <a:endParaRPr lang="ru-RU" b="1" dirty="0" smtClean="0">
              <a:ln w="0"/>
              <a:latin typeface="Times New Roman" panose="02020603050405020304" pitchFamily="18" charset="0"/>
              <a:cs typeface="Times New Roman" panose="02020603050405020304" pitchFamily="18" charset="0"/>
            </a:endParaRPr>
          </a:p>
          <a:p>
            <a:pPr algn="ctr"/>
            <a:r>
              <a:rPr lang="kk-KZ" b="1" cap="none" spc="0" dirty="0" smtClean="0">
                <a:ln w="0"/>
                <a:solidFill>
                  <a:schemeClr val="tx1"/>
                </a:solidFill>
                <a:latin typeface="Times New Roman" panose="02020603050405020304" pitchFamily="18" charset="0"/>
                <a:cs typeface="Times New Roman" panose="02020603050405020304" pitchFamily="18" charset="0"/>
              </a:rPr>
              <a:t>Жалпы оқумен қамту қорынан  көп балалы, аз қамтылған, тұлдыр жетім және ата –ана қамқорлығынсыз қалған балаларға берілген кеңсе тауарлары</a:t>
            </a:r>
            <a:endParaRPr lang="ru-RU" b="1" cap="none" spc="0" dirty="0">
              <a:ln w="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564428" y="1315475"/>
            <a:ext cx="4059865" cy="4524315"/>
          </a:xfrm>
          <a:prstGeom prst="rect">
            <a:avLst/>
          </a:prstGeom>
          <a:noFill/>
        </p:spPr>
        <p:txBody>
          <a:bodyPr wrap="square" lIns="91440" tIns="45720" rIns="91440" bIns="45720">
            <a:spAutoFit/>
          </a:bodyPr>
          <a:lstStyle/>
          <a:p>
            <a:r>
              <a:rPr lang="kk-KZ" b="1" dirty="0" smtClean="0">
                <a:ln w="0"/>
                <a:latin typeface="Times New Roman" panose="02020603050405020304" pitchFamily="18" charset="0"/>
                <a:cs typeface="Times New Roman" panose="02020603050405020304" pitchFamily="18" charset="0"/>
              </a:rPr>
              <a:t>Кеңсе тауарларының тізімі:</a:t>
            </a:r>
            <a:endParaRPr lang="ru-RU" b="1" dirty="0" smtClean="0">
              <a:ln w="0"/>
              <a:latin typeface="Times New Roman" panose="02020603050405020304" pitchFamily="18" charset="0"/>
              <a:cs typeface="Times New Roman" panose="02020603050405020304" pitchFamily="18" charset="0"/>
            </a:endParaRPr>
          </a:p>
          <a:p>
            <a:r>
              <a:rPr lang="ru-RU" dirty="0" smtClean="0">
                <a:ln w="0"/>
                <a:latin typeface="Times New Roman" panose="02020603050405020304" pitchFamily="18" charset="0"/>
                <a:cs typeface="Times New Roman" panose="02020603050405020304" pitchFamily="18" charset="0"/>
              </a:rPr>
              <a:t>1. Тор </a:t>
            </a:r>
            <a:r>
              <a:rPr lang="ru-RU" dirty="0" err="1" smtClean="0">
                <a:ln w="0"/>
                <a:latin typeface="Times New Roman" panose="02020603050405020304" pitchFamily="18" charset="0"/>
                <a:cs typeface="Times New Roman" panose="02020603050405020304" pitchFamily="18" charset="0"/>
              </a:rPr>
              <a:t>көз</a:t>
            </a:r>
            <a:r>
              <a:rPr lang="ru-RU" dirty="0" smtClean="0">
                <a:ln w="0"/>
                <a:latin typeface="Times New Roman" panose="02020603050405020304" pitchFamily="18" charset="0"/>
                <a:cs typeface="Times New Roman" panose="02020603050405020304" pitchFamily="18" charset="0"/>
              </a:rPr>
              <a:t> </a:t>
            </a:r>
            <a:r>
              <a:rPr lang="ru-RU" dirty="0" err="1" smtClean="0">
                <a:ln w="0"/>
                <a:latin typeface="Times New Roman" panose="02020603050405020304" pitchFamily="18" charset="0"/>
                <a:cs typeface="Times New Roman" panose="02020603050405020304" pitchFamily="18" charset="0"/>
              </a:rPr>
              <a:t>дәптер</a:t>
            </a:r>
            <a:r>
              <a:rPr lang="ru-RU" dirty="0" smtClean="0">
                <a:ln w="0"/>
                <a:latin typeface="Times New Roman" panose="02020603050405020304" pitchFamily="18" charset="0"/>
                <a:cs typeface="Times New Roman" panose="02020603050405020304" pitchFamily="18" charset="0"/>
              </a:rPr>
              <a:t> – 34 дана</a:t>
            </a:r>
          </a:p>
          <a:p>
            <a:r>
              <a:rPr lang="kk-KZ" b="0" cap="none" spc="0" dirty="0" smtClean="0">
                <a:ln w="0"/>
                <a:solidFill>
                  <a:schemeClr val="tx1"/>
                </a:solidFill>
                <a:latin typeface="Times New Roman" panose="02020603050405020304" pitchFamily="18" charset="0"/>
                <a:cs typeface="Times New Roman" panose="02020603050405020304" pitchFamily="18" charset="0"/>
              </a:rPr>
              <a:t>2. Жол көз дәптер-34 дана</a:t>
            </a:r>
          </a:p>
          <a:p>
            <a:r>
              <a:rPr lang="kk-KZ" dirty="0" smtClean="0">
                <a:ln w="0"/>
                <a:latin typeface="Times New Roman" panose="02020603050405020304" pitchFamily="18" charset="0"/>
                <a:cs typeface="Times New Roman" panose="02020603050405020304" pitchFamily="18" charset="0"/>
              </a:rPr>
              <a:t>3. Қалам (ручуа)-5 дана</a:t>
            </a:r>
          </a:p>
          <a:p>
            <a:r>
              <a:rPr lang="kk-KZ" dirty="0" smtClean="0">
                <a:ln w="0"/>
                <a:latin typeface="Times New Roman" panose="02020603050405020304" pitchFamily="18" charset="0"/>
                <a:cs typeface="Times New Roman" panose="02020603050405020304" pitchFamily="18" charset="0"/>
              </a:rPr>
              <a:t>4. Өшіргіш-1 дана</a:t>
            </a:r>
          </a:p>
          <a:p>
            <a:r>
              <a:rPr lang="kk-KZ" dirty="0" smtClean="0">
                <a:ln w="0"/>
                <a:latin typeface="Times New Roman" panose="02020603050405020304" pitchFamily="18" charset="0"/>
                <a:cs typeface="Times New Roman" panose="02020603050405020304" pitchFamily="18" charset="0"/>
              </a:rPr>
              <a:t>5. Қалам ұштағыш-1 дана</a:t>
            </a:r>
          </a:p>
          <a:p>
            <a:r>
              <a:rPr lang="kk-KZ" dirty="0" smtClean="0">
                <a:ln w="0"/>
                <a:latin typeface="Times New Roman" panose="02020603050405020304" pitchFamily="18" charset="0"/>
                <a:cs typeface="Times New Roman" panose="02020603050405020304" pitchFamily="18" charset="0"/>
              </a:rPr>
              <a:t>6. Түрлі –түсті қарындаш-1 дана</a:t>
            </a:r>
          </a:p>
          <a:p>
            <a:r>
              <a:rPr lang="kk-KZ" dirty="0" smtClean="0">
                <a:ln w="0"/>
                <a:latin typeface="Times New Roman" panose="02020603050405020304" pitchFamily="18" charset="0"/>
                <a:cs typeface="Times New Roman" panose="02020603050405020304" pitchFamily="18" charset="0"/>
              </a:rPr>
              <a:t>7. Қара карандаш-5 дана</a:t>
            </a:r>
          </a:p>
          <a:p>
            <a:r>
              <a:rPr lang="kk-KZ" dirty="0" smtClean="0">
                <a:ln w="0"/>
                <a:latin typeface="Times New Roman" panose="02020603050405020304" pitchFamily="18" charset="0"/>
                <a:cs typeface="Times New Roman" panose="02020603050405020304" pitchFamily="18" charset="0"/>
              </a:rPr>
              <a:t>8. Сурет салуға арналған альбом-3 дана</a:t>
            </a:r>
          </a:p>
          <a:p>
            <a:r>
              <a:rPr lang="kk-KZ" dirty="0" smtClean="0">
                <a:ln w="0"/>
                <a:latin typeface="Times New Roman" panose="02020603050405020304" pitchFamily="18" charset="0"/>
                <a:cs typeface="Times New Roman" panose="02020603050405020304" pitchFamily="18" charset="0"/>
              </a:rPr>
              <a:t>9. Сызуға арналған альбом-1 дана</a:t>
            </a:r>
          </a:p>
          <a:p>
            <a:r>
              <a:rPr lang="kk-KZ" dirty="0" smtClean="0">
                <a:ln w="0"/>
                <a:latin typeface="Times New Roman" panose="02020603050405020304" pitchFamily="18" charset="0"/>
                <a:cs typeface="Times New Roman" panose="02020603050405020304" pitchFamily="18" charset="0"/>
              </a:rPr>
              <a:t>10. Циркуль -1 дана</a:t>
            </a:r>
          </a:p>
          <a:p>
            <a:r>
              <a:rPr lang="kk-KZ" dirty="0" smtClean="0">
                <a:ln w="0"/>
                <a:latin typeface="Times New Roman" panose="02020603050405020304" pitchFamily="18" charset="0"/>
                <a:cs typeface="Times New Roman" panose="02020603050405020304" pitchFamily="18" charset="0"/>
              </a:rPr>
              <a:t>11. Пенал- 1 дана</a:t>
            </a:r>
          </a:p>
          <a:p>
            <a:r>
              <a:rPr lang="kk-KZ" dirty="0" smtClean="0">
                <a:ln w="0"/>
                <a:latin typeface="Times New Roman" panose="02020603050405020304" pitchFamily="18" charset="0"/>
                <a:cs typeface="Times New Roman" panose="02020603050405020304" pitchFamily="18" charset="0"/>
              </a:rPr>
              <a:t>12. Түрлі-түсті қатты картон- 2 дана</a:t>
            </a:r>
          </a:p>
          <a:p>
            <a:r>
              <a:rPr lang="kk-KZ" dirty="0" smtClean="0">
                <a:ln w="0"/>
                <a:latin typeface="Times New Roman" panose="02020603050405020304" pitchFamily="18" charset="0"/>
                <a:cs typeface="Times New Roman" panose="02020603050405020304" pitchFamily="18" charset="0"/>
              </a:rPr>
              <a:t>13. Түрлі-түсті қағаз- 2 дана</a:t>
            </a:r>
          </a:p>
          <a:p>
            <a:r>
              <a:rPr lang="kk-KZ" dirty="0" smtClean="0">
                <a:ln w="0"/>
                <a:latin typeface="Times New Roman" panose="02020603050405020304" pitchFamily="18" charset="0"/>
                <a:cs typeface="Times New Roman" panose="02020603050405020304" pitchFamily="18" charset="0"/>
              </a:rPr>
              <a:t>14. Түрлі-түсті акварель бояуы-1 дана</a:t>
            </a:r>
          </a:p>
          <a:p>
            <a:r>
              <a:rPr lang="kk-KZ" dirty="0" smtClean="0">
                <a:ln w="0"/>
                <a:latin typeface="Times New Roman" panose="02020603050405020304" pitchFamily="18" charset="0"/>
                <a:cs typeface="Times New Roman" panose="02020603050405020304" pitchFamily="18" charset="0"/>
              </a:rPr>
              <a:t>15. Ермек саз-1 дана</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570" y="1774590"/>
            <a:ext cx="3618282" cy="3606083"/>
          </a:xfrm>
          <a:prstGeom prst="rect">
            <a:avLst/>
          </a:prstGeom>
          <a:ln>
            <a:noFill/>
          </a:ln>
          <a:effectLst>
            <a:softEdge rad="112500"/>
          </a:effec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57" y="2279561"/>
            <a:ext cx="2892436" cy="2292440"/>
          </a:xfrm>
          <a:prstGeom prst="rect">
            <a:avLst/>
          </a:prstGeom>
          <a:ln>
            <a:noFill/>
          </a:ln>
          <a:effectLst>
            <a:softEdge rad="112500"/>
          </a:effectLst>
        </p:spPr>
      </p:pic>
    </p:spTree>
    <p:extLst>
      <p:ext uri="{BB962C8B-B14F-4D97-AF65-F5344CB8AC3E}">
        <p14:creationId xmlns:p14="http://schemas.microsoft.com/office/powerpoint/2010/main" val="1832927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12125" y="515895"/>
            <a:ext cx="8844454" cy="4233467"/>
          </a:xfrm>
          <a:prstGeom prst="rect">
            <a:avLst/>
          </a:prstGeom>
        </p:spPr>
        <p:txBody>
          <a:bodyPr wrap="square">
            <a:spAutoFit/>
          </a:bodyPr>
          <a:lstStyle/>
          <a:p>
            <a:pPr marL="342900" lvl="0" indent="-342900" algn="ctr">
              <a:lnSpc>
                <a:spcPct val="115000"/>
              </a:lnSpc>
              <a:spcAft>
                <a:spcPts val="0"/>
              </a:spcAft>
              <a:buFont typeface="+mj-lt"/>
              <a:buAutoNum type="arabicPeriod"/>
            </a:pPr>
            <a:r>
              <a:rPr lang="kk-KZ"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Кадрлар құрамы</a:t>
            </a:r>
            <a:endParaRPr lang="ru-RU" dirty="0">
              <a:latin typeface="Calibri" panose="020F0502020204030204" pitchFamily="34" charset="0"/>
              <a:ea typeface="Times New Roman" panose="02020603050405020304" pitchFamily="18" charset="0"/>
              <a:cs typeface="Calibri" panose="020F0502020204030204" pitchFamily="34" charset="0"/>
            </a:endParaRPr>
          </a:p>
          <a:p>
            <a:pPr indent="449580">
              <a:lnSpc>
                <a:spcPct val="115000"/>
              </a:lnSpc>
              <a:spcAft>
                <a:spcPts val="0"/>
              </a:spcAft>
            </a:pPr>
            <a:r>
              <a:rPr lang="kk-KZ" dirty="0">
                <a:latin typeface="Times New Roman" panose="02020603050405020304" pitchFamily="18" charset="0"/>
                <a:ea typeface="Times New Roman" panose="02020603050405020304" pitchFamily="18" charset="0"/>
                <a:cs typeface="Calibri" panose="020F0502020204030204" pitchFamily="34" charset="0"/>
              </a:rPr>
              <a:t>Қазақстан Республикасы Әділет министрлігінде 2016 жылдың 29 ақпанында №13317 болып тіркелген Қазақстан Республикасы Білім және ғылым министрінің 2016 жылғы 27 қаңтардағы </a:t>
            </a:r>
            <a:endParaRPr lang="ru-RU" dirty="0">
              <a:latin typeface="Calibri" panose="020F0502020204030204" pitchFamily="34" charset="0"/>
              <a:ea typeface="Times New Roman" panose="02020603050405020304" pitchFamily="18" charset="0"/>
              <a:cs typeface="Calibri" panose="020F0502020204030204" pitchFamily="34" charset="0"/>
            </a:endParaRPr>
          </a:p>
          <a:p>
            <a:pPr indent="449580">
              <a:lnSpc>
                <a:spcPct val="115000"/>
              </a:lnSpc>
              <a:spcAft>
                <a:spcPts val="0"/>
              </a:spcAft>
            </a:pPr>
            <a:r>
              <a:rPr lang="kk-KZ" dirty="0">
                <a:latin typeface="Times New Roman" panose="02020603050405020304" pitchFamily="18" charset="0"/>
                <a:ea typeface="Times New Roman" panose="02020603050405020304" pitchFamily="18" charset="0"/>
                <a:cs typeface="Calibri" panose="020F0502020204030204" pitchFamily="34" charset="0"/>
              </a:rPr>
              <a:t>№83 бұйрығына сәйкес  «Білім және ғылым саласындағы азаматтық қызметшілерді аттестаттаудан өткізу қағидалары мен шарттарын, сондай-ақ Мектепке дейінгі, бастауыш, негізгі орта, жалпы орта білімнің жалпы білім беретін оқу бағдарламаларын, техникалық және кәсіптік, орта білімнен кейінгі білімнің білім беру бағдарламаларын іске асыратын  білім беру ұйымдарында жұмыс істейтін педагог қызметкерлер мен оларға теңестірілген тұлғаларды аттестаттаудан өткізу қaғидалары мен шарттарын бекіту туралы»</a:t>
            </a:r>
            <a:r>
              <a:rPr lang="kk-KZ" b="1" dirty="0">
                <a:latin typeface="Times New Roman" panose="02020603050405020304" pitchFamily="18" charset="0"/>
                <a:ea typeface="Times New Roman" panose="02020603050405020304" pitchFamily="18" charset="0"/>
                <a:cs typeface="Calibri" panose="020F0502020204030204" pitchFamily="34" charset="0"/>
              </a:rPr>
              <a:t> </a:t>
            </a:r>
            <a:r>
              <a:rPr lang="kk-KZ" dirty="0">
                <a:latin typeface="Times New Roman" panose="02020603050405020304" pitchFamily="18" charset="0"/>
                <a:ea typeface="Times New Roman" panose="02020603050405020304" pitchFamily="18" charset="0"/>
                <a:cs typeface="Calibri" panose="020F0502020204030204" pitchFamily="34" charset="0"/>
              </a:rPr>
              <a:t> </a:t>
            </a:r>
            <a:r>
              <a:rPr lang="kk-KZ"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2- қосымшасына сай </a:t>
            </a:r>
            <a:r>
              <a:rPr lang="kk-KZ" dirty="0" smtClean="0">
                <a:solidFill>
                  <a:srgbClr val="FF0000"/>
                </a:solidFill>
                <a:latin typeface="Times New Roman" panose="02020603050405020304" pitchFamily="18" charset="0"/>
                <a:ea typeface="Times New Roman" panose="02020603050405020304" pitchFamily="18" charset="0"/>
                <a:cs typeface="Calibri" panose="020F0502020204030204" pitchFamily="34" charset="0"/>
              </a:rPr>
              <a:t>2020-21  </a:t>
            </a:r>
            <a:r>
              <a:rPr lang="kk-KZ"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оқу  жылында 11  мұғалім </a:t>
            </a:r>
            <a:r>
              <a:rPr lang="kk-KZ" dirty="0" smtClean="0">
                <a:solidFill>
                  <a:srgbClr val="FF0000"/>
                </a:solidFill>
                <a:latin typeface="Times New Roman" panose="02020603050405020304" pitchFamily="18" charset="0"/>
                <a:ea typeface="Times New Roman" panose="02020603050405020304" pitchFamily="18" charset="0"/>
                <a:cs typeface="Calibri" panose="020F0502020204030204" pitchFamily="34" charset="0"/>
              </a:rPr>
              <a:t>санаттарын растады</a:t>
            </a:r>
            <a:r>
              <a:rPr lang="kk-KZ" dirty="0">
                <a:solidFill>
                  <a:srgbClr val="FF0000"/>
                </a:solidFill>
                <a:latin typeface="Times New Roman" panose="02020603050405020304" pitchFamily="18" charset="0"/>
                <a:ea typeface="Times New Roman" panose="02020603050405020304" pitchFamily="18" charset="0"/>
                <a:cs typeface="Calibri" panose="020F0502020204030204" pitchFamily="34" charset="0"/>
              </a:rPr>
              <a:t>. Білімдерін жетілдіру курстан өткен мұғалімдердің саны 2018-19 оқу  жылында-17  .</a:t>
            </a:r>
            <a:endParaRPr lang="ru-RU"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349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633215"/>
              </p:ext>
            </p:extLst>
          </p:nvPr>
        </p:nvGraphicFramePr>
        <p:xfrm>
          <a:off x="1245477" y="2072568"/>
          <a:ext cx="7489931" cy="1402610"/>
        </p:xfrm>
        <a:graphic>
          <a:graphicData uri="http://schemas.openxmlformats.org/drawingml/2006/table">
            <a:tbl>
              <a:tblPr>
                <a:tableStyleId>{5C22544A-7EE6-4342-B048-85BDC9FD1C3A}</a:tableStyleId>
              </a:tblPr>
              <a:tblGrid>
                <a:gridCol w="2892746">
                  <a:extLst>
                    <a:ext uri="{9D8B030D-6E8A-4147-A177-3AD203B41FA5}">
                      <a16:colId xmlns:a16="http://schemas.microsoft.com/office/drawing/2014/main" val="2951250080"/>
                    </a:ext>
                  </a:extLst>
                </a:gridCol>
                <a:gridCol w="4597185">
                  <a:extLst>
                    <a:ext uri="{9D8B030D-6E8A-4147-A177-3AD203B41FA5}">
                      <a16:colId xmlns:a16="http://schemas.microsoft.com/office/drawing/2014/main" val="4161861737"/>
                    </a:ext>
                  </a:extLst>
                </a:gridCol>
              </a:tblGrid>
              <a:tr h="424202">
                <a:tc>
                  <a:txBody>
                    <a:bodyPr/>
                    <a:lstStyle/>
                    <a:p>
                      <a:pPr algn="just">
                        <a:lnSpc>
                          <a:spcPct val="107000"/>
                        </a:lnSpc>
                        <a:spcAft>
                          <a:spcPts val="0"/>
                        </a:spcAft>
                      </a:pPr>
                      <a:r>
                        <a:rPr lang="ru-RU" sz="2000" b="1" dirty="0" err="1">
                          <a:effectLst/>
                          <a:latin typeface="Times New Roman" panose="02020603050405020304" pitchFamily="18" charset="0"/>
                          <a:cs typeface="Times New Roman" panose="02020603050405020304" pitchFamily="18" charset="0"/>
                        </a:rPr>
                        <a:t>Оқу</a:t>
                      </a:r>
                      <a:r>
                        <a:rPr lang="ru-RU" sz="2000" b="1" dirty="0">
                          <a:effectLst/>
                          <a:latin typeface="Times New Roman" panose="02020603050405020304" pitchFamily="18" charset="0"/>
                          <a:cs typeface="Times New Roman" panose="02020603050405020304" pitchFamily="18" charset="0"/>
                        </a:rPr>
                        <a:t> </a:t>
                      </a:r>
                      <a:r>
                        <a:rPr lang="ru-RU" sz="2000" b="1" dirty="0" err="1">
                          <a:effectLst/>
                          <a:latin typeface="Times New Roman" panose="02020603050405020304" pitchFamily="18" charset="0"/>
                          <a:cs typeface="Times New Roman" panose="02020603050405020304" pitchFamily="18" charset="0"/>
                        </a:rPr>
                        <a:t>жылы</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ru-RU" sz="2000" b="1" dirty="0" err="1">
                          <a:effectLst/>
                          <a:latin typeface="Times New Roman" panose="02020603050405020304" pitchFamily="18" charset="0"/>
                          <a:cs typeface="Times New Roman" panose="02020603050405020304" pitchFamily="18" charset="0"/>
                        </a:rPr>
                        <a:t>Жылдың</a:t>
                      </a:r>
                      <a:r>
                        <a:rPr lang="ru-RU" sz="2000" b="1" dirty="0">
                          <a:effectLst/>
                          <a:latin typeface="Times New Roman" panose="02020603050405020304" pitchFamily="18" charset="0"/>
                          <a:cs typeface="Times New Roman" panose="02020603050405020304" pitchFamily="18" charset="0"/>
                        </a:rPr>
                        <a:t> </a:t>
                      </a:r>
                      <a:r>
                        <a:rPr lang="ru-RU" sz="2000" b="1" dirty="0" err="1">
                          <a:effectLst/>
                          <a:latin typeface="Times New Roman" panose="02020603050405020304" pitchFamily="18" charset="0"/>
                          <a:cs typeface="Times New Roman" panose="02020603050405020304" pitchFamily="18" charset="0"/>
                        </a:rPr>
                        <a:t>басында</a:t>
                      </a:r>
                      <a:r>
                        <a:rPr lang="ru-RU" sz="2000" b="1" dirty="0">
                          <a:effectLst/>
                          <a:latin typeface="Times New Roman" panose="02020603050405020304" pitchFamily="18" charset="0"/>
                          <a:cs typeface="Times New Roman" panose="02020603050405020304" pitchFamily="18" charset="0"/>
                        </a:rPr>
                        <a:t> </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2520111"/>
                  </a:ext>
                </a:extLst>
              </a:tr>
              <a:tr h="908582">
                <a:tc>
                  <a:txBody>
                    <a:bodyPr/>
                    <a:lstStyle/>
                    <a:p>
                      <a:pPr algn="just">
                        <a:lnSpc>
                          <a:spcPct val="107000"/>
                        </a:lnSpc>
                        <a:spcAft>
                          <a:spcPts val="0"/>
                        </a:spcAft>
                      </a:pPr>
                      <a:r>
                        <a:rPr lang="kk-KZ" sz="2000" dirty="0" smtClean="0">
                          <a:effectLst/>
                          <a:latin typeface="Times New Roman" panose="02020603050405020304" pitchFamily="18" charset="0"/>
                          <a:cs typeface="Times New Roman" panose="02020603050405020304" pitchFamily="18" charset="0"/>
                        </a:rPr>
                        <a:t>2020-21 оқу жылы</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kk-KZ" sz="2000" u="sng" dirty="0" smtClean="0">
                          <a:effectLst/>
                          <a:latin typeface="Times New Roman" panose="02020603050405020304" pitchFamily="18" charset="0"/>
                          <a:cs typeface="Times New Roman" panose="02020603050405020304" pitchFamily="18" charset="0"/>
                        </a:rPr>
                        <a:t>282/15</a:t>
                      </a:r>
                    </a:p>
                    <a:p>
                      <a:pPr algn="just">
                        <a:lnSpc>
                          <a:spcPct val="107000"/>
                        </a:lnSpc>
                        <a:spcAft>
                          <a:spcPts val="0"/>
                        </a:spcAft>
                      </a:pPr>
                      <a:r>
                        <a:rPr lang="kk-KZ" sz="2000" u="sng" dirty="0" smtClean="0">
                          <a:effectLst/>
                          <a:latin typeface="Times New Roman" panose="02020603050405020304" pitchFamily="18" charset="0"/>
                          <a:cs typeface="Times New Roman" panose="02020603050405020304" pitchFamily="18" charset="0"/>
                        </a:rPr>
                        <a:t>Қызы-</a:t>
                      </a:r>
                      <a:r>
                        <a:rPr lang="kk-KZ" sz="2000" u="sng" baseline="0" dirty="0" smtClean="0">
                          <a:effectLst/>
                          <a:latin typeface="Times New Roman" panose="02020603050405020304" pitchFamily="18" charset="0"/>
                          <a:cs typeface="Times New Roman" panose="02020603050405020304" pitchFamily="18" charset="0"/>
                        </a:rPr>
                        <a:t> 154</a:t>
                      </a:r>
                    </a:p>
                    <a:p>
                      <a:pPr algn="just">
                        <a:lnSpc>
                          <a:spcPct val="107000"/>
                        </a:lnSpc>
                        <a:spcAft>
                          <a:spcPts val="0"/>
                        </a:spcAft>
                      </a:pPr>
                      <a:r>
                        <a:rPr lang="kk-KZ" sz="2000" u="sng" baseline="0" dirty="0" smtClean="0">
                          <a:effectLst/>
                          <a:latin typeface="Times New Roman" panose="02020603050405020304" pitchFamily="18" charset="0"/>
                          <a:cs typeface="Times New Roman" panose="02020603050405020304" pitchFamily="18" charset="0"/>
                        </a:rPr>
                        <a:t>Ұлы-143</a:t>
                      </a:r>
                      <a:endParaRPr lang="ru-RU" sz="2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9488872"/>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917059678"/>
              </p:ext>
            </p:extLst>
          </p:nvPr>
        </p:nvGraphicFramePr>
        <p:xfrm>
          <a:off x="802727" y="4659083"/>
          <a:ext cx="9618279" cy="978408"/>
        </p:xfrm>
        <a:graphic>
          <a:graphicData uri="http://schemas.openxmlformats.org/drawingml/2006/table">
            <a:tbl>
              <a:tblPr>
                <a:tableStyleId>{5C22544A-7EE6-4342-B048-85BDC9FD1C3A}</a:tableStyleId>
              </a:tblPr>
              <a:tblGrid>
                <a:gridCol w="1048969">
                  <a:extLst>
                    <a:ext uri="{9D8B030D-6E8A-4147-A177-3AD203B41FA5}">
                      <a16:colId xmlns:a16="http://schemas.microsoft.com/office/drawing/2014/main" val="3983612907"/>
                    </a:ext>
                  </a:extLst>
                </a:gridCol>
                <a:gridCol w="647410">
                  <a:extLst>
                    <a:ext uri="{9D8B030D-6E8A-4147-A177-3AD203B41FA5}">
                      <a16:colId xmlns:a16="http://schemas.microsoft.com/office/drawing/2014/main" val="1732888656"/>
                    </a:ext>
                  </a:extLst>
                </a:gridCol>
                <a:gridCol w="648321">
                  <a:extLst>
                    <a:ext uri="{9D8B030D-6E8A-4147-A177-3AD203B41FA5}">
                      <a16:colId xmlns:a16="http://schemas.microsoft.com/office/drawing/2014/main" val="2861399996"/>
                    </a:ext>
                  </a:extLst>
                </a:gridCol>
                <a:gridCol w="648321">
                  <a:extLst>
                    <a:ext uri="{9D8B030D-6E8A-4147-A177-3AD203B41FA5}">
                      <a16:colId xmlns:a16="http://schemas.microsoft.com/office/drawing/2014/main" val="2036393087"/>
                    </a:ext>
                  </a:extLst>
                </a:gridCol>
                <a:gridCol w="648321">
                  <a:extLst>
                    <a:ext uri="{9D8B030D-6E8A-4147-A177-3AD203B41FA5}">
                      <a16:colId xmlns:a16="http://schemas.microsoft.com/office/drawing/2014/main" val="1628093958"/>
                    </a:ext>
                  </a:extLst>
                </a:gridCol>
                <a:gridCol w="648321">
                  <a:extLst>
                    <a:ext uri="{9D8B030D-6E8A-4147-A177-3AD203B41FA5}">
                      <a16:colId xmlns:a16="http://schemas.microsoft.com/office/drawing/2014/main" val="2357557130"/>
                    </a:ext>
                  </a:extLst>
                </a:gridCol>
                <a:gridCol w="648321">
                  <a:extLst>
                    <a:ext uri="{9D8B030D-6E8A-4147-A177-3AD203B41FA5}">
                      <a16:colId xmlns:a16="http://schemas.microsoft.com/office/drawing/2014/main" val="3783137993"/>
                    </a:ext>
                  </a:extLst>
                </a:gridCol>
                <a:gridCol w="648321">
                  <a:extLst>
                    <a:ext uri="{9D8B030D-6E8A-4147-A177-3AD203B41FA5}">
                      <a16:colId xmlns:a16="http://schemas.microsoft.com/office/drawing/2014/main" val="2826984104"/>
                    </a:ext>
                  </a:extLst>
                </a:gridCol>
                <a:gridCol w="648321">
                  <a:extLst>
                    <a:ext uri="{9D8B030D-6E8A-4147-A177-3AD203B41FA5}">
                      <a16:colId xmlns:a16="http://schemas.microsoft.com/office/drawing/2014/main" val="178663012"/>
                    </a:ext>
                  </a:extLst>
                </a:gridCol>
                <a:gridCol w="648321">
                  <a:extLst>
                    <a:ext uri="{9D8B030D-6E8A-4147-A177-3AD203B41FA5}">
                      <a16:colId xmlns:a16="http://schemas.microsoft.com/office/drawing/2014/main" val="504138557"/>
                    </a:ext>
                  </a:extLst>
                </a:gridCol>
                <a:gridCol w="463476">
                  <a:extLst>
                    <a:ext uri="{9D8B030D-6E8A-4147-A177-3AD203B41FA5}">
                      <a16:colId xmlns:a16="http://schemas.microsoft.com/office/drawing/2014/main" val="3020213224"/>
                    </a:ext>
                  </a:extLst>
                </a:gridCol>
                <a:gridCol w="523573">
                  <a:extLst>
                    <a:ext uri="{9D8B030D-6E8A-4147-A177-3AD203B41FA5}">
                      <a16:colId xmlns:a16="http://schemas.microsoft.com/office/drawing/2014/main" val="1677921462"/>
                    </a:ext>
                  </a:extLst>
                </a:gridCol>
                <a:gridCol w="520843">
                  <a:extLst>
                    <a:ext uri="{9D8B030D-6E8A-4147-A177-3AD203B41FA5}">
                      <a16:colId xmlns:a16="http://schemas.microsoft.com/office/drawing/2014/main" val="558354452"/>
                    </a:ext>
                  </a:extLst>
                </a:gridCol>
                <a:gridCol w="1227440">
                  <a:extLst>
                    <a:ext uri="{9D8B030D-6E8A-4147-A177-3AD203B41FA5}">
                      <a16:colId xmlns:a16="http://schemas.microsoft.com/office/drawing/2014/main" val="3358533753"/>
                    </a:ext>
                  </a:extLst>
                </a:gridCol>
              </a:tblGrid>
              <a:tr h="251460">
                <a:tc>
                  <a:txBody>
                    <a:bodyPr/>
                    <a:lstStyle/>
                    <a:p>
                      <a:pPr marL="3175">
                        <a:lnSpc>
                          <a:spcPct val="107000"/>
                        </a:lnSpc>
                        <a:spcAft>
                          <a:spcPts val="0"/>
                        </a:spcAft>
                      </a:pPr>
                      <a:r>
                        <a:rPr lang="ru-RU" sz="2000" b="1" dirty="0" err="1">
                          <a:effectLst/>
                          <a:latin typeface="Times New Roman" panose="02020603050405020304" pitchFamily="18" charset="0"/>
                          <a:cs typeface="Times New Roman" panose="02020603050405020304" pitchFamily="18" charset="0"/>
                        </a:rPr>
                        <a:t>Оқу</a:t>
                      </a:r>
                      <a:r>
                        <a:rPr lang="ru-RU" sz="2000" b="1" dirty="0">
                          <a:effectLst/>
                          <a:latin typeface="Times New Roman" panose="02020603050405020304" pitchFamily="18" charset="0"/>
                          <a:cs typeface="Times New Roman" panose="02020603050405020304" pitchFamily="18" charset="0"/>
                        </a:rPr>
                        <a:t> </a:t>
                      </a:r>
                      <a:r>
                        <a:rPr lang="ru-RU" sz="2000" b="1" dirty="0" err="1">
                          <a:effectLst/>
                          <a:latin typeface="Times New Roman" panose="02020603050405020304" pitchFamily="18" charset="0"/>
                          <a:cs typeface="Times New Roman" panose="02020603050405020304" pitchFamily="18" charset="0"/>
                        </a:rPr>
                        <a:t>жылы</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0</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1</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2</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3</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4</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5</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6</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7</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8</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en-US" sz="2000" b="1" dirty="0">
                          <a:effectLst/>
                          <a:latin typeface="Times New Roman" panose="02020603050405020304" pitchFamily="18" charset="0"/>
                          <a:cs typeface="Times New Roman" panose="02020603050405020304" pitchFamily="18" charset="0"/>
                        </a:rPr>
                        <a:t>9</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1" dirty="0">
                          <a:effectLst/>
                          <a:latin typeface="Times New Roman" panose="02020603050405020304" pitchFamily="18" charset="0"/>
                          <a:cs typeface="Times New Roman" panose="02020603050405020304" pitchFamily="18" charset="0"/>
                        </a:rPr>
                        <a:t>10</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1" dirty="0">
                          <a:effectLst/>
                          <a:latin typeface="Times New Roman" panose="02020603050405020304" pitchFamily="18" charset="0"/>
                          <a:cs typeface="Times New Roman" panose="02020603050405020304" pitchFamily="18" charset="0"/>
                        </a:rPr>
                        <a:t>11</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ru-RU" sz="2000" b="1" dirty="0" err="1">
                          <a:effectLst/>
                          <a:latin typeface="Times New Roman" panose="02020603050405020304" pitchFamily="18" charset="0"/>
                          <a:cs typeface="Times New Roman" panose="02020603050405020304" pitchFamily="18" charset="0"/>
                        </a:rPr>
                        <a:t>Барлығы</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46851"/>
                  </a:ext>
                </a:extLst>
              </a:tr>
              <a:tr h="0">
                <a:tc>
                  <a:txBody>
                    <a:bodyPr/>
                    <a:lstStyle/>
                    <a:p>
                      <a:pPr marL="20955" indent="-20955" algn="just">
                        <a:lnSpc>
                          <a:spcPct val="107000"/>
                        </a:lnSpc>
                        <a:spcAft>
                          <a:spcPts val="0"/>
                        </a:spcAft>
                      </a:pPr>
                      <a:r>
                        <a:rPr lang="en-US" sz="2000" b="0" dirty="0" smtClean="0">
                          <a:effectLst/>
                          <a:latin typeface="Times New Roman" panose="02020603050405020304" pitchFamily="18" charset="0"/>
                          <a:cs typeface="Times New Roman" panose="02020603050405020304" pitchFamily="18" charset="0"/>
                        </a:rPr>
                        <a:t>20</a:t>
                      </a:r>
                      <a:r>
                        <a:rPr lang="kk-KZ" sz="2000" b="0" dirty="0" smtClean="0">
                          <a:effectLst/>
                          <a:latin typeface="Times New Roman" panose="02020603050405020304" pitchFamily="18" charset="0"/>
                          <a:cs typeface="Times New Roman" panose="02020603050405020304" pitchFamily="18" charset="0"/>
                        </a:rPr>
                        <a:t>20-21</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kk-KZ" sz="2000" b="0" dirty="0" smtClean="0">
                          <a:effectLst/>
                          <a:latin typeface="Times New Roman" panose="02020603050405020304" pitchFamily="18" charset="0"/>
                          <a:ea typeface="+mn-ea"/>
                          <a:cs typeface="Times New Roman" panose="02020603050405020304" pitchFamily="18" charset="0"/>
                        </a:rPr>
                        <a:t>1</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smtClean="0">
                          <a:effectLst/>
                          <a:latin typeface="Times New Roman" panose="02020603050405020304" pitchFamily="18" charset="0"/>
                          <a:ea typeface="+mn-ea"/>
                          <a:cs typeface="Times New Roman" panose="02020603050405020304" pitchFamily="18" charset="0"/>
                        </a:rPr>
                        <a:t>1</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a:effectLst/>
                          <a:latin typeface="Times New Roman" panose="02020603050405020304" pitchFamily="18" charset="0"/>
                          <a:cs typeface="Times New Roman" panose="02020603050405020304" pitchFamily="18" charset="0"/>
                        </a:rPr>
                        <a:t>2</a:t>
                      </a:r>
                      <a:endParaRPr lang="ru-RU"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smtClean="0">
                          <a:effectLst/>
                          <a:latin typeface="Times New Roman" panose="02020603050405020304" pitchFamily="18" charset="0"/>
                          <a:ea typeface="+mn-ea"/>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smtClean="0">
                          <a:effectLst/>
                          <a:latin typeface="Times New Roman" panose="02020603050405020304" pitchFamily="18" charset="0"/>
                          <a:ea typeface="+mn-ea"/>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1</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nSpc>
                          <a:spcPct val="107000"/>
                        </a:lnSpc>
                        <a:spcAft>
                          <a:spcPts val="0"/>
                        </a:spcAft>
                      </a:pPr>
                      <a:r>
                        <a:rPr lang="kk-KZ" sz="2000" b="0" dirty="0">
                          <a:effectLst/>
                          <a:latin typeface="Times New Roman" panose="02020603050405020304" pitchFamily="18" charset="0"/>
                          <a:cs typeface="Times New Roman" panose="02020603050405020304" pitchFamily="18" charset="0"/>
                        </a:rPr>
                        <a:t>21</a:t>
                      </a:r>
                      <a:endParaRPr lang="ru-RU"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732046"/>
                  </a:ext>
                </a:extLst>
              </a:tr>
            </a:tbl>
          </a:graphicData>
        </a:graphic>
      </p:graphicFrame>
      <p:sp>
        <p:nvSpPr>
          <p:cNvPr id="4" name="Прямоугольник 3"/>
          <p:cNvSpPr/>
          <p:nvPr/>
        </p:nvSpPr>
        <p:spPr>
          <a:xfrm>
            <a:off x="3650059" y="4081039"/>
            <a:ext cx="1927964" cy="369332"/>
          </a:xfrm>
          <a:prstGeom prst="rect">
            <a:avLst/>
          </a:prstGeom>
        </p:spPr>
        <p:txBody>
          <a:bodyPr wrap="none">
            <a:spAutoFit/>
          </a:bodyPr>
          <a:lstStyle/>
          <a:p>
            <a:pPr algn="ctr">
              <a:spcAft>
                <a:spcPts val="0"/>
              </a:spcAft>
            </a:pPr>
            <a:r>
              <a:rPr lang="kk-KZ" b="1" dirty="0">
                <a:solidFill>
                  <a:srgbClr val="000000"/>
                </a:solidFill>
                <a:latin typeface="Times New Roman" panose="02020603050405020304" pitchFamily="18" charset="0"/>
                <a:ea typeface="Times New Roman" panose="02020603050405020304" pitchFamily="18" charset="0"/>
              </a:rPr>
              <a:t>Сыныптар саны</a:t>
            </a:r>
            <a:endParaRPr lang="ru-RU" dirty="0">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1962465" y="344979"/>
            <a:ext cx="9120694" cy="1518877"/>
          </a:xfrm>
          <a:prstGeom prst="rect">
            <a:avLst/>
          </a:prstGeom>
        </p:spPr>
        <p:txBody>
          <a:bodyPr wrap="square">
            <a:spAutoFit/>
          </a:bodyPr>
          <a:lstStyle/>
          <a:p>
            <a:pPr algn="ctr">
              <a:spcAft>
                <a:spcPts val="0"/>
              </a:spcAft>
            </a:pPr>
            <a:r>
              <a:rPr lang="kk-KZ" b="1" dirty="0" smtClean="0">
                <a:solidFill>
                  <a:srgbClr val="000000"/>
                </a:solidFill>
                <a:latin typeface="Times New Roman" panose="02020603050405020304" pitchFamily="18" charset="0"/>
                <a:ea typeface="Times New Roman" panose="02020603050405020304" pitchFamily="18" charset="0"/>
              </a:rPr>
              <a:t>Білім алушылардың контингенті</a:t>
            </a:r>
            <a:endParaRPr lang="ru-RU" dirty="0" smtClean="0">
              <a:latin typeface="Times New Roman" panose="02020603050405020304" pitchFamily="18" charset="0"/>
              <a:ea typeface="Times New Roman" panose="02020603050405020304" pitchFamily="18" charset="0"/>
            </a:endParaRPr>
          </a:p>
          <a:p>
            <a:pPr marL="408940" algn="ctr">
              <a:lnSpc>
                <a:spcPct val="115000"/>
              </a:lnSpc>
              <a:spcAft>
                <a:spcPts val="0"/>
              </a:spcAft>
            </a:pPr>
            <a:r>
              <a:rPr lang="kk-KZ" b="1"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smtClean="0">
              <a:latin typeface="Calibri" panose="020F0502020204030204" pitchFamily="34" charset="0"/>
              <a:ea typeface="Times New Roman" panose="02020603050405020304" pitchFamily="18" charset="0"/>
              <a:cs typeface="Calibri" panose="020F0502020204030204" pitchFamily="34" charset="0"/>
            </a:endParaRPr>
          </a:p>
          <a:p>
            <a:pPr indent="449580" algn="just">
              <a:spcAft>
                <a:spcPts val="0"/>
              </a:spcAft>
            </a:pPr>
            <a:r>
              <a:rPr lang="kk-KZ"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Мектепте оқушылардың саны Қазақстан Республикасы Үкіметінің 2007 жылғы 21 желтоқсандағы №1256 қаулысымен бекітілген «Білім беру ұйымдары желісінің кепілдік берілген мемлекеттік нормативі» 2 бөлімінің 2 бөлімшесіне сәйкес келеді. </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6551" y="716373"/>
            <a:ext cx="9175531" cy="5970865"/>
          </a:xfrm>
          <a:prstGeom prst="rect">
            <a:avLst/>
          </a:prstGeom>
        </p:spPr>
        <p:txBody>
          <a:bodyPr wrap="square">
            <a:spAutoFit/>
          </a:bodyPr>
          <a:lstStyle/>
          <a:p>
            <a:pPr marL="457200" algn="just">
              <a:lnSpc>
                <a:spcPct val="115000"/>
              </a:lnSpc>
              <a:spcAft>
                <a:spcPts val="0"/>
              </a:spcAft>
            </a:pPr>
            <a:r>
              <a:rPr lang="kk-KZ" sz="2000" dirty="0" smtClean="0">
                <a:latin typeface="Times New Roman" panose="02020603050405020304" pitchFamily="18" charset="0"/>
                <a:ea typeface="Calibri" panose="020F0502020204030204" pitchFamily="34" charset="0"/>
                <a:cs typeface="Times New Roman" panose="02020603050405020304" pitchFamily="18" charset="0"/>
              </a:rPr>
              <a:t> 	Білім беруді дамытудың басым бағыттарының бірі-білім беру сапасын қамтамасыз ету.</a:t>
            </a:r>
            <a:endParaRPr lang="ru-RU"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pPr>
            <a:r>
              <a:rPr lang="kk-KZ" sz="2000" dirty="0" smtClean="0">
                <a:latin typeface="Times New Roman" panose="02020603050405020304" pitchFamily="18" charset="0"/>
                <a:ea typeface="Calibri" panose="020F0502020204030204" pitchFamily="34" charset="0"/>
                <a:cs typeface="Times New Roman" panose="02020603050405020304" pitchFamily="18" charset="0"/>
              </a:rPr>
              <a:t>Білім беру сапасы- ұйымның негізгі көрсеткіші  және ол педагогтар мен оқушылардың жеке ерекшеліктері мен қызығушылығын қолдайтын,табысты еңбекті атқаруға ынталандыратын білім беру ортасын құруға ықпал етеді. Мектептегі оқу үрдісінің нәтижесін сараптағанда, ең алғашқы назар білім сапасына  бағытталады.</a:t>
            </a:r>
          </a:p>
          <a:p>
            <a:pPr marL="457200" algn="just">
              <a:lnSpc>
                <a:spcPct val="115000"/>
              </a:lnSpc>
              <a:spcAft>
                <a:spcPts val="0"/>
              </a:spcAft>
            </a:pPr>
            <a:endParaRPr lang="kk-KZ"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2019-20 </a:t>
            </a:r>
            <a:r>
              <a:rPr lang="kk-KZ" b="1" dirty="0">
                <a:latin typeface="Times New Roman" panose="02020603050405020304" pitchFamily="18" charset="0"/>
                <a:cs typeface="Times New Roman" panose="02020603050405020304" pitchFamily="18" charset="0"/>
              </a:rPr>
              <a:t>оқу жылының </a:t>
            </a:r>
            <a:r>
              <a:rPr lang="kk-KZ" b="1" dirty="0" smtClean="0">
                <a:latin typeface="Times New Roman" panose="02020603050405020304" pitchFamily="18" charset="0"/>
                <a:cs typeface="Times New Roman" panose="02020603050405020304" pitchFamily="18" charset="0"/>
              </a:rPr>
              <a:t>соңында </a:t>
            </a:r>
            <a:r>
              <a:rPr lang="kk-KZ" b="1" dirty="0">
                <a:latin typeface="Times New Roman" panose="02020603050405020304" pitchFamily="18" charset="0"/>
                <a:cs typeface="Times New Roman" panose="02020603050405020304" pitchFamily="18" charset="0"/>
              </a:rPr>
              <a:t>сапалық көрсеткіш 63 пайызды көрсетті.</a:t>
            </a:r>
            <a:endParaRPr lang="ru-RU" dirty="0">
              <a:latin typeface="Times New Roman" panose="02020603050405020304" pitchFamily="18"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2019-20 </a:t>
            </a:r>
            <a:r>
              <a:rPr lang="kk-KZ" b="1" dirty="0">
                <a:latin typeface="Times New Roman" panose="02020603050405020304" pitchFamily="18" charset="0"/>
                <a:cs typeface="Times New Roman" panose="02020603050405020304" pitchFamily="18" charset="0"/>
              </a:rPr>
              <a:t>оқу жылы  соңында  </a:t>
            </a:r>
            <a:r>
              <a:rPr lang="kk-KZ"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Үздіктер-39</a:t>
            </a:r>
            <a:endParaRPr lang="ru-RU" b="1" dirty="0">
              <a:latin typeface="Times New Roman" panose="02020603050405020304" pitchFamily="18"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Екпінділер-147</a:t>
            </a:r>
            <a:endParaRPr lang="ru-RU" b="1" dirty="0">
              <a:latin typeface="Times New Roman" panose="02020603050405020304" pitchFamily="18"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үлгерушілер-110</a:t>
            </a:r>
            <a:endParaRPr lang="ru-RU" b="1" dirty="0">
              <a:latin typeface="Times New Roman" panose="02020603050405020304" pitchFamily="18"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сапа</a:t>
            </a:r>
            <a:r>
              <a:rPr lang="kk-KZ" b="1" dirty="0">
                <a:latin typeface="Times New Roman" panose="02020603050405020304" pitchFamily="18" charset="0"/>
                <a:cs typeface="Times New Roman" panose="02020603050405020304" pitchFamily="18" charset="0"/>
              </a:rPr>
              <a:t>: 63   </a:t>
            </a:r>
            <a:endParaRPr lang="kk-KZ" b="1" dirty="0" smtClean="0">
              <a:latin typeface="Times New Roman" panose="02020603050405020304" pitchFamily="18" charset="0"/>
              <a:cs typeface="Times New Roman" panose="02020603050405020304" pitchFamily="18" charset="0"/>
            </a:endParaRPr>
          </a:p>
          <a:p>
            <a:pPr algn="ctr"/>
            <a:r>
              <a:rPr lang="kk-KZ" b="1" dirty="0" smtClean="0">
                <a:latin typeface="Times New Roman" panose="02020603050405020304" pitchFamily="18" charset="0"/>
                <a:cs typeface="Times New Roman" panose="02020603050405020304" pitchFamily="18" charset="0"/>
              </a:rPr>
              <a:t>«Алтын белгі» төсбелгісі мен «Алтын белгі» аттестатына ие болған -1 оқушы</a:t>
            </a:r>
          </a:p>
          <a:p>
            <a:pPr algn="ctr"/>
            <a:r>
              <a:rPr lang="kk-KZ" b="1" dirty="0" smtClean="0">
                <a:latin typeface="Times New Roman" panose="02020603050405020304" pitchFamily="18" charset="0"/>
                <a:cs typeface="Times New Roman" panose="02020603050405020304" pitchFamily="18" charset="0"/>
              </a:rPr>
              <a:t>Серикова Аружан</a:t>
            </a:r>
          </a:p>
          <a:p>
            <a:pPr algn="ctr"/>
            <a:r>
              <a:rPr lang="kk-KZ" b="1" dirty="0" smtClean="0">
                <a:latin typeface="Times New Roman" panose="02020603050405020304" pitchFamily="18" charset="0"/>
                <a:cs typeface="Times New Roman" panose="02020603050405020304" pitchFamily="18" charset="0"/>
              </a:rPr>
              <a:t>«Үздік аттестат» иегерлері   -3 оқушы  </a:t>
            </a:r>
          </a:p>
          <a:p>
            <a:pPr algn="ctr"/>
            <a:r>
              <a:rPr lang="kk-KZ" b="1" dirty="0" smtClean="0">
                <a:latin typeface="Times New Roman" panose="02020603050405020304" pitchFamily="18" charset="0"/>
                <a:cs typeface="Times New Roman" panose="02020603050405020304" pitchFamily="18" charset="0"/>
              </a:rPr>
              <a:t>Нәсіпқалиев З, Сахова С, Тубетова А</a:t>
            </a:r>
          </a:p>
          <a:p>
            <a:pPr algn="ctr"/>
            <a:r>
              <a:rPr lang="kk-KZ" b="1" dirty="0" smtClean="0">
                <a:latin typeface="Times New Roman" panose="02020603050405020304" pitchFamily="18" charset="0"/>
                <a:cs typeface="Times New Roman" panose="02020603050405020304" pitchFamily="18" charset="0"/>
              </a:rPr>
              <a:t>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66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ыноска со стрелкой вниз 1"/>
          <p:cNvSpPr/>
          <p:nvPr/>
        </p:nvSpPr>
        <p:spPr>
          <a:xfrm>
            <a:off x="2175121" y="140193"/>
            <a:ext cx="7704137" cy="1366838"/>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2400" b="1" i="1" dirty="0" smtClean="0">
                <a:solidFill>
                  <a:srgbClr val="FF0000"/>
                </a:solidFill>
                <a:latin typeface="Times New Roman" panose="02020603050405020304" pitchFamily="18" charset="0"/>
                <a:cs typeface="Times New Roman" panose="02020603050405020304" pitchFamily="18" charset="0"/>
              </a:rPr>
              <a:t>2019-20 оқу жылы жылдық </a:t>
            </a:r>
          </a:p>
          <a:p>
            <a:pPr algn="ctr">
              <a:defRPr/>
            </a:pPr>
            <a:r>
              <a:rPr lang="kk-KZ" sz="2400" b="1" i="1" dirty="0" smtClean="0">
                <a:solidFill>
                  <a:srgbClr val="FF0000"/>
                </a:solidFill>
                <a:latin typeface="Times New Roman" panose="02020603050405020304" pitchFamily="18" charset="0"/>
                <a:cs typeface="Times New Roman" panose="02020603050405020304" pitchFamily="18" charset="0"/>
              </a:rPr>
              <a:t>сапалық көрсеткіш</a:t>
            </a:r>
            <a:endParaRPr lang="ru-RU" sz="24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nvPr>
        </p:nvGraphicFramePr>
        <p:xfrm>
          <a:off x="1436376" y="1651641"/>
          <a:ext cx="8892480" cy="361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Овал 3"/>
          <p:cNvSpPr/>
          <p:nvPr/>
        </p:nvSpPr>
        <p:spPr>
          <a:xfrm>
            <a:off x="4342183" y="5304100"/>
            <a:ext cx="241459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latin typeface="Times New Roman" pitchFamily="18" charset="0"/>
                <a:cs typeface="Times New Roman" pitchFamily="18" charset="0"/>
              </a:rPr>
              <a:t>63%</a:t>
            </a: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36639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4154" y="39903"/>
            <a:ext cx="9575524" cy="646331"/>
          </a:xfrm>
          <a:prstGeom prst="rect">
            <a:avLst/>
          </a:prstGeom>
        </p:spPr>
        <p:txBody>
          <a:bodyPr wrap="square">
            <a:spAutoFit/>
          </a:bodyPr>
          <a:lstStyle/>
          <a:p>
            <a:pPr algn="ctr"/>
            <a:r>
              <a:rPr lang="kk-KZ" b="1" dirty="0" smtClean="0">
                <a:latin typeface="Times New Roman" panose="02020603050405020304" pitchFamily="18" charset="0"/>
                <a:cs typeface="Times New Roman" panose="02020603050405020304" pitchFamily="18" charset="0"/>
              </a:rPr>
              <a:t>Кадрлар құрамы</a:t>
            </a:r>
            <a:endParaRPr lang="ru-RU" dirty="0" smtClean="0">
              <a:latin typeface="Times New Roman" panose="02020603050405020304" pitchFamily="18" charset="0"/>
              <a:cs typeface="Times New Roman" panose="02020603050405020304" pitchFamily="18" charset="0"/>
            </a:endParaRPr>
          </a:p>
          <a:p>
            <a:r>
              <a:rPr lang="kk-KZ" sz="1600" dirty="0" smtClean="0">
                <a:latin typeface="Times New Roman" panose="02020603050405020304" pitchFamily="18" charset="0"/>
                <a:cs typeface="Times New Roman" panose="02020603050405020304" pitchFamily="18" charset="0"/>
              </a:rPr>
              <a:t> 	</a:t>
            </a:r>
            <a:r>
              <a:rPr lang="kk-KZ"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 name="Объект 3"/>
          <p:cNvSpPr txBox="1">
            <a:spLocks/>
          </p:cNvSpPr>
          <p:nvPr/>
        </p:nvSpPr>
        <p:spPr>
          <a:xfrm>
            <a:off x="1011621" y="1199002"/>
            <a:ext cx="10515600" cy="513643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kk-KZ" b="1" smtClean="0">
              <a:solidFill>
                <a:srgbClr val="00B050"/>
              </a:solidFill>
              <a:latin typeface="Times New Roman" panose="02020603050405020304" pitchFamily="18" charset="0"/>
              <a:cs typeface="Times New Roman" panose="02020603050405020304" pitchFamily="18" charset="0"/>
            </a:endParaRPr>
          </a:p>
          <a:p>
            <a:endParaRPr lang="kk-KZ" b="1" smtClean="0">
              <a:solidFill>
                <a:srgbClr val="00B050"/>
              </a:solidFill>
              <a:latin typeface="Times New Roman" panose="02020603050405020304" pitchFamily="18" charset="0"/>
              <a:cs typeface="Times New Roman" panose="02020603050405020304" pitchFamily="18" charset="0"/>
            </a:endParaRPr>
          </a:p>
          <a:p>
            <a:endParaRPr lang="kk-KZ" b="1" smtClean="0">
              <a:solidFill>
                <a:srgbClr val="00B050"/>
              </a:solidFill>
              <a:latin typeface="Times New Roman" panose="02020603050405020304" pitchFamily="18" charset="0"/>
              <a:cs typeface="Times New Roman" panose="02020603050405020304" pitchFamily="18" charset="0"/>
            </a:endParaRPr>
          </a:p>
          <a:p>
            <a:endParaRPr lang="kk-KZ" b="1" smtClean="0">
              <a:solidFill>
                <a:srgbClr val="00B050"/>
              </a:solidFill>
              <a:latin typeface="Times New Roman" panose="02020603050405020304" pitchFamily="18" charset="0"/>
              <a:cs typeface="Times New Roman" panose="02020603050405020304" pitchFamily="18" charset="0"/>
            </a:endParaRPr>
          </a:p>
          <a:p>
            <a:endParaRPr lang="kk-KZ" b="1" smtClean="0">
              <a:solidFill>
                <a:srgbClr val="00B050"/>
              </a:solidFill>
              <a:latin typeface="Times New Roman" panose="02020603050405020304" pitchFamily="18" charset="0"/>
              <a:cs typeface="Times New Roman" panose="02020603050405020304" pitchFamily="18" charset="0"/>
            </a:endParaRPr>
          </a:p>
          <a:p>
            <a:endParaRPr lang="kk-KZ" b="1" smtClean="0">
              <a:solidFill>
                <a:srgbClr val="00B050"/>
              </a:solidFill>
              <a:latin typeface="Times New Roman" panose="02020603050405020304" pitchFamily="18" charset="0"/>
              <a:cs typeface="Times New Roman" panose="02020603050405020304" pitchFamily="18" charset="0"/>
            </a:endParaRPr>
          </a:p>
          <a:p>
            <a:endParaRPr lang="ru-RU" dirty="0"/>
          </a:p>
        </p:txBody>
      </p:sp>
      <p:graphicFrame>
        <p:nvGraphicFramePr>
          <p:cNvPr id="6" name="Таблица 5"/>
          <p:cNvGraphicFramePr>
            <a:graphicFrameLocks noGrp="1"/>
          </p:cNvGraphicFramePr>
          <p:nvPr>
            <p:extLst/>
          </p:nvPr>
        </p:nvGraphicFramePr>
        <p:xfrm>
          <a:off x="378370" y="458021"/>
          <a:ext cx="10641726" cy="2358393"/>
        </p:xfrm>
        <a:graphic>
          <a:graphicData uri="http://schemas.openxmlformats.org/drawingml/2006/table">
            <a:tbl>
              <a:tblPr>
                <a:tableStyleId>{5C22544A-7EE6-4342-B048-85BDC9FD1C3A}</a:tableStyleId>
              </a:tblPr>
              <a:tblGrid>
                <a:gridCol w="1520248">
                  <a:extLst>
                    <a:ext uri="{9D8B030D-6E8A-4147-A177-3AD203B41FA5}">
                      <a16:colId xmlns:a16="http://schemas.microsoft.com/office/drawing/2014/main" val="147099498"/>
                    </a:ext>
                  </a:extLst>
                </a:gridCol>
                <a:gridCol w="1126632">
                  <a:extLst>
                    <a:ext uri="{9D8B030D-6E8A-4147-A177-3AD203B41FA5}">
                      <a16:colId xmlns:a16="http://schemas.microsoft.com/office/drawing/2014/main" val="75465162"/>
                    </a:ext>
                  </a:extLst>
                </a:gridCol>
                <a:gridCol w="1165351">
                  <a:extLst>
                    <a:ext uri="{9D8B030D-6E8A-4147-A177-3AD203B41FA5}">
                      <a16:colId xmlns:a16="http://schemas.microsoft.com/office/drawing/2014/main" val="912283490"/>
                    </a:ext>
                  </a:extLst>
                </a:gridCol>
                <a:gridCol w="1111147">
                  <a:extLst>
                    <a:ext uri="{9D8B030D-6E8A-4147-A177-3AD203B41FA5}">
                      <a16:colId xmlns:a16="http://schemas.microsoft.com/office/drawing/2014/main" val="2420724276"/>
                    </a:ext>
                  </a:extLst>
                </a:gridCol>
                <a:gridCol w="1273752">
                  <a:extLst>
                    <a:ext uri="{9D8B030D-6E8A-4147-A177-3AD203B41FA5}">
                      <a16:colId xmlns:a16="http://schemas.microsoft.com/office/drawing/2014/main" val="2725223227"/>
                    </a:ext>
                  </a:extLst>
                </a:gridCol>
                <a:gridCol w="1409259">
                  <a:extLst>
                    <a:ext uri="{9D8B030D-6E8A-4147-A177-3AD203B41FA5}">
                      <a16:colId xmlns:a16="http://schemas.microsoft.com/office/drawing/2014/main" val="3393724871"/>
                    </a:ext>
                  </a:extLst>
                </a:gridCol>
                <a:gridCol w="3035337">
                  <a:extLst>
                    <a:ext uri="{9D8B030D-6E8A-4147-A177-3AD203B41FA5}">
                      <a16:colId xmlns:a16="http://schemas.microsoft.com/office/drawing/2014/main" val="4217931706"/>
                    </a:ext>
                  </a:extLst>
                </a:gridCol>
              </a:tblGrid>
              <a:tr h="997407">
                <a:tc gridSpan="7">
                  <a:txBody>
                    <a:bodyPr/>
                    <a:lstStyle/>
                    <a:p>
                      <a:pPr algn="ctr" fontAlgn="ctr"/>
                      <a:r>
                        <a:rPr lang="kk-KZ" sz="1800" u="none" strike="noStrike" dirty="0">
                          <a:effectLst/>
                          <a:latin typeface="Times New Roman" panose="02020603050405020304" pitchFamily="18" charset="0"/>
                          <a:cs typeface="Times New Roman" panose="02020603050405020304" pitchFamily="18" charset="0"/>
                        </a:rPr>
                        <a:t>Мұғалімдердің  білімі  жөнінде  </a:t>
                      </a:r>
                      <a:r>
                        <a:rPr lang="kk-KZ" sz="1800" u="none" strike="noStrike" dirty="0" smtClean="0">
                          <a:effectLst/>
                          <a:latin typeface="Times New Roman" panose="02020603050405020304" pitchFamily="18" charset="0"/>
                          <a:cs typeface="Times New Roman" panose="02020603050405020304" pitchFamily="18" charset="0"/>
                        </a:rPr>
                        <a:t>көрсеткіш</a:t>
                      </a:r>
                      <a:endParaRPr lang="ru-RU"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l" fontAlgn="b"/>
                      <a:endParaRPr lang="ru-RU"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ru-RU"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ru-RU"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ru-RU"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ru-RU"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ru-RU"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4058365"/>
                  </a:ext>
                </a:extLst>
              </a:tr>
              <a:tr h="1046661">
                <a:tc>
                  <a:txBody>
                    <a:bodyPr/>
                    <a:lstStyle/>
                    <a:p>
                      <a:pPr algn="l" fontAlgn="ctr"/>
                      <a:r>
                        <a:rPr lang="kk-KZ" sz="2000" u="none" strike="noStrike" dirty="0">
                          <a:effectLst/>
                          <a:latin typeface="Times New Roman" panose="02020603050405020304" pitchFamily="18" charset="0"/>
                          <a:cs typeface="Times New Roman" panose="02020603050405020304" pitchFamily="18" charset="0"/>
                        </a:rPr>
                        <a:t>Оқу жылдары</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kk-KZ" sz="2000" u="none" strike="noStrike">
                          <a:effectLst/>
                          <a:latin typeface="Times New Roman" panose="02020603050405020304" pitchFamily="18" charset="0"/>
                          <a:cs typeface="Times New Roman" panose="02020603050405020304" pitchFamily="18" charset="0"/>
                        </a:rPr>
                        <a:t>Барлығы</a:t>
                      </a:r>
                      <a:endParaRPr lang="ru-RU"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kk-KZ" sz="1800" u="none" strike="noStrike">
                          <a:effectLst/>
                          <a:latin typeface="Times New Roman" panose="02020603050405020304" pitchFamily="18" charset="0"/>
                          <a:cs typeface="Times New Roman" panose="02020603050405020304" pitchFamily="18" charset="0"/>
                        </a:rPr>
                        <a:t>Жоғары білімді</a:t>
                      </a:r>
                      <a:endParaRPr lang="ru-RU"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kk-KZ" sz="1800" u="none" strike="noStrike" dirty="0">
                          <a:effectLst/>
                          <a:latin typeface="Times New Roman" panose="02020603050405020304" pitchFamily="18" charset="0"/>
                          <a:cs typeface="Times New Roman" panose="02020603050405020304" pitchFamily="18" charset="0"/>
                        </a:rPr>
                        <a:t>Пайызы</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kk-KZ" sz="1800" u="none" strike="noStrike" dirty="0" smtClean="0">
                          <a:effectLst/>
                          <a:latin typeface="Times New Roman" panose="02020603050405020304" pitchFamily="18" charset="0"/>
                          <a:cs typeface="Times New Roman" panose="02020603050405020304" pitchFamily="18" charset="0"/>
                        </a:rPr>
                        <a:t>Арнаулы</a:t>
                      </a:r>
                    </a:p>
                    <a:p>
                      <a:pPr algn="l" fontAlgn="ctr"/>
                      <a:r>
                        <a:rPr lang="kk-KZ" sz="1800" u="none" strike="noStrike" dirty="0" smtClean="0">
                          <a:effectLst/>
                          <a:latin typeface="Times New Roman" panose="02020603050405020304" pitchFamily="18" charset="0"/>
                          <a:cs typeface="Times New Roman" panose="02020603050405020304" pitchFamily="18" charset="0"/>
                        </a:rPr>
                        <a:t>орта </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kk-KZ" sz="1800" u="none" strike="noStrike" dirty="0">
                          <a:effectLst/>
                          <a:latin typeface="Times New Roman" panose="02020603050405020304" pitchFamily="18" charset="0"/>
                          <a:cs typeface="Times New Roman" panose="02020603050405020304" pitchFamily="18" charset="0"/>
                        </a:rPr>
                        <a:t>Пайызы</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kk-KZ" sz="1800" u="none" strike="noStrike" dirty="0">
                          <a:effectLst/>
                          <a:latin typeface="Times New Roman" panose="02020603050405020304" pitchFamily="18" charset="0"/>
                          <a:cs typeface="Times New Roman" panose="02020603050405020304" pitchFamily="18" charset="0"/>
                        </a:rPr>
                        <a:t>Педагикалық білімі жоқ</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662662753"/>
                  </a:ext>
                </a:extLst>
              </a:tr>
              <a:tr h="270901">
                <a:tc>
                  <a:txBody>
                    <a:bodyPr/>
                    <a:lstStyle/>
                    <a:p>
                      <a:pPr algn="ctr" fontAlgn="ctr"/>
                      <a:r>
                        <a:rPr lang="kk-KZ" sz="2000" u="none" strike="noStrike" dirty="0" smtClean="0">
                          <a:effectLst/>
                          <a:latin typeface="Times New Roman" panose="02020603050405020304" pitchFamily="18" charset="0"/>
                          <a:cs typeface="Times New Roman" panose="02020603050405020304" pitchFamily="18" charset="0"/>
                        </a:rPr>
                        <a:t>2020-21</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kk-KZ" sz="2000" u="none" strike="noStrike" dirty="0" smtClean="0">
                          <a:effectLst/>
                          <a:latin typeface="Times New Roman" panose="02020603050405020304" pitchFamily="18" charset="0"/>
                          <a:cs typeface="Times New Roman" panose="02020603050405020304" pitchFamily="18" charset="0"/>
                        </a:rPr>
                        <a:t>38</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kk-KZ" sz="1800" u="none" strike="noStrike" dirty="0" smtClean="0">
                          <a:effectLst/>
                          <a:latin typeface="Times New Roman" panose="02020603050405020304" pitchFamily="18" charset="0"/>
                          <a:cs typeface="Times New Roman" panose="02020603050405020304" pitchFamily="18" charset="0"/>
                        </a:rPr>
                        <a:t>34</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kk-KZ" sz="1800" u="none" strike="noStrike" dirty="0">
                          <a:effectLst/>
                          <a:latin typeface="Times New Roman" panose="02020603050405020304" pitchFamily="18" charset="0"/>
                          <a:cs typeface="Times New Roman" panose="02020603050405020304" pitchFamily="18" charset="0"/>
                        </a:rPr>
                        <a:t>89</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kk-KZ" sz="1800" u="none" strike="noStrike" dirty="0">
                          <a:effectLst/>
                          <a:latin typeface="Times New Roman" panose="02020603050405020304" pitchFamily="18" charset="0"/>
                          <a:cs typeface="Times New Roman" panose="02020603050405020304" pitchFamily="18" charset="0"/>
                        </a:rPr>
                        <a:t>4</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kk-KZ" sz="1800" u="none" strike="noStrike" dirty="0">
                          <a:effectLst/>
                          <a:latin typeface="Times New Roman" panose="02020603050405020304" pitchFamily="18" charset="0"/>
                          <a:cs typeface="Times New Roman" panose="02020603050405020304" pitchFamily="18" charset="0"/>
                        </a:rPr>
                        <a:t>11</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kk-KZ" sz="1800" u="none" strike="noStrike" dirty="0">
                          <a:effectLst/>
                          <a:latin typeface="Times New Roman" panose="02020603050405020304" pitchFamily="18" charset="0"/>
                          <a:cs typeface="Times New Roman" panose="02020603050405020304" pitchFamily="18" charset="0"/>
                        </a:rPr>
                        <a:t>0</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19872130"/>
                  </a:ext>
                </a:extLst>
              </a:tr>
            </a:tbl>
          </a:graphicData>
        </a:graphic>
      </p:graphicFrame>
      <p:graphicFrame>
        <p:nvGraphicFramePr>
          <p:cNvPr id="3" name="Таблица 2"/>
          <p:cNvGraphicFramePr>
            <a:graphicFrameLocks noGrp="1"/>
          </p:cNvGraphicFramePr>
          <p:nvPr>
            <p:extLst/>
          </p:nvPr>
        </p:nvGraphicFramePr>
        <p:xfrm>
          <a:off x="378370" y="3234532"/>
          <a:ext cx="10641726" cy="1549026"/>
        </p:xfrm>
        <a:graphic>
          <a:graphicData uri="http://schemas.openxmlformats.org/drawingml/2006/table">
            <a:tbl>
              <a:tblPr firstRow="1" firstCol="1" bandRow="1">
                <a:tableStyleId>{5C22544A-7EE6-4342-B048-85BDC9FD1C3A}</a:tableStyleId>
              </a:tblPr>
              <a:tblGrid>
                <a:gridCol w="1220037">
                  <a:extLst>
                    <a:ext uri="{9D8B030D-6E8A-4147-A177-3AD203B41FA5}">
                      <a16:colId xmlns:a16="http://schemas.microsoft.com/office/drawing/2014/main" val="1240810025"/>
                    </a:ext>
                  </a:extLst>
                </a:gridCol>
                <a:gridCol w="1140301">
                  <a:extLst>
                    <a:ext uri="{9D8B030D-6E8A-4147-A177-3AD203B41FA5}">
                      <a16:colId xmlns:a16="http://schemas.microsoft.com/office/drawing/2014/main" val="1816261833"/>
                    </a:ext>
                  </a:extLst>
                </a:gridCol>
                <a:gridCol w="1240789">
                  <a:extLst>
                    <a:ext uri="{9D8B030D-6E8A-4147-A177-3AD203B41FA5}">
                      <a16:colId xmlns:a16="http://schemas.microsoft.com/office/drawing/2014/main" val="2281912075"/>
                    </a:ext>
                  </a:extLst>
                </a:gridCol>
                <a:gridCol w="1052923">
                  <a:extLst>
                    <a:ext uri="{9D8B030D-6E8A-4147-A177-3AD203B41FA5}">
                      <a16:colId xmlns:a16="http://schemas.microsoft.com/office/drawing/2014/main" val="510012988"/>
                    </a:ext>
                  </a:extLst>
                </a:gridCol>
                <a:gridCol w="1180715">
                  <a:extLst>
                    <a:ext uri="{9D8B030D-6E8A-4147-A177-3AD203B41FA5}">
                      <a16:colId xmlns:a16="http://schemas.microsoft.com/office/drawing/2014/main" val="1026620433"/>
                    </a:ext>
                  </a:extLst>
                </a:gridCol>
                <a:gridCol w="1052923">
                  <a:extLst>
                    <a:ext uri="{9D8B030D-6E8A-4147-A177-3AD203B41FA5}">
                      <a16:colId xmlns:a16="http://schemas.microsoft.com/office/drawing/2014/main" val="1984817383"/>
                    </a:ext>
                  </a:extLst>
                </a:gridCol>
                <a:gridCol w="1410085">
                  <a:extLst>
                    <a:ext uri="{9D8B030D-6E8A-4147-A177-3AD203B41FA5}">
                      <a16:colId xmlns:a16="http://schemas.microsoft.com/office/drawing/2014/main" val="1807542018"/>
                    </a:ext>
                  </a:extLst>
                </a:gridCol>
                <a:gridCol w="2343953">
                  <a:extLst>
                    <a:ext uri="{9D8B030D-6E8A-4147-A177-3AD203B41FA5}">
                      <a16:colId xmlns:a16="http://schemas.microsoft.com/office/drawing/2014/main" val="3828222249"/>
                    </a:ext>
                  </a:extLst>
                </a:gridCol>
              </a:tblGrid>
              <a:tr h="448377">
                <a:tc gridSpan="8">
                  <a:txBody>
                    <a:bodyPr/>
                    <a:lstStyle/>
                    <a:p>
                      <a:pPr algn="ctr">
                        <a:lnSpc>
                          <a:spcPct val="107000"/>
                        </a:lnSpc>
                        <a:spcAft>
                          <a:spcPts val="0"/>
                        </a:spcAft>
                      </a:pPr>
                      <a:r>
                        <a:rPr lang="kk-KZ" sz="1800" dirty="0">
                          <a:solidFill>
                            <a:schemeClr val="tx1"/>
                          </a:solidFill>
                          <a:effectLst/>
                          <a:latin typeface="Times New Roman" panose="02020603050405020304" pitchFamily="18" charset="0"/>
                          <a:cs typeface="Times New Roman" panose="02020603050405020304" pitchFamily="18" charset="0"/>
                        </a:rPr>
                        <a:t>Мұғалімдердің  санаты  жөнінде  көрсеткіш</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21870019"/>
                  </a:ext>
                </a:extLst>
              </a:tr>
              <a:tr h="542250">
                <a:tc>
                  <a:txBody>
                    <a:bodyPr/>
                    <a:lstStyle/>
                    <a:p>
                      <a:pPr>
                        <a:lnSpc>
                          <a:spcPct val="107000"/>
                        </a:lnSpc>
                        <a:spcAft>
                          <a:spcPts val="800"/>
                        </a:spcAft>
                      </a:pPr>
                      <a:r>
                        <a:rPr lang="kk-KZ" sz="2000" b="0" dirty="0">
                          <a:solidFill>
                            <a:schemeClr val="tx1"/>
                          </a:solidFill>
                          <a:effectLst/>
                          <a:latin typeface="Times New Roman" panose="02020603050405020304" pitchFamily="18" charset="0"/>
                          <a:cs typeface="Times New Roman" panose="02020603050405020304" pitchFamily="18" charset="0"/>
                        </a:rPr>
                        <a:t>Оқу жылдары</a:t>
                      </a:r>
                      <a:endParaRPr lang="ru-RU"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dirty="0">
                          <a:effectLst/>
                          <a:latin typeface="Times New Roman" panose="02020603050405020304" pitchFamily="18" charset="0"/>
                          <a:cs typeface="Times New Roman" panose="02020603050405020304" pitchFamily="18" charset="0"/>
                        </a:rPr>
                        <a:t>Барлығы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dirty="0">
                          <a:effectLst/>
                          <a:latin typeface="Times New Roman" panose="02020603050405020304" pitchFamily="18" charset="0"/>
                          <a:cs typeface="Times New Roman" panose="02020603050405020304" pitchFamily="18" charset="0"/>
                        </a:rPr>
                        <a:t>Зерттеуші</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a:effectLst/>
                          <a:latin typeface="Times New Roman" panose="02020603050405020304" pitchFamily="18" charset="0"/>
                          <a:cs typeface="Times New Roman" panose="02020603050405020304" pitchFamily="18" charset="0"/>
                        </a:rPr>
                        <a:t>Пайызы</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a:effectLst/>
                          <a:latin typeface="Times New Roman" panose="02020603050405020304" pitchFamily="18" charset="0"/>
                          <a:cs typeface="Times New Roman" panose="02020603050405020304" pitchFamily="18" charset="0"/>
                        </a:rPr>
                        <a:t>Сарапшы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000">
                          <a:effectLst/>
                          <a:latin typeface="Times New Roman" panose="02020603050405020304" pitchFamily="18" charset="0"/>
                          <a:cs typeface="Times New Roman" panose="02020603050405020304" pitchFamily="18" charset="0"/>
                        </a:rPr>
                        <a:t>Пайызы</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Модератор</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Пайызы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3060535"/>
                  </a:ext>
                </a:extLst>
              </a:tr>
              <a:tr h="448377">
                <a:tc>
                  <a:txBody>
                    <a:bodyPr/>
                    <a:lstStyle/>
                    <a:p>
                      <a:pPr>
                        <a:lnSpc>
                          <a:spcPct val="107000"/>
                        </a:lnSpc>
                        <a:spcAft>
                          <a:spcPts val="800"/>
                        </a:spcAft>
                      </a:pPr>
                      <a:r>
                        <a:rPr lang="kk-KZ" sz="2000" b="0" dirty="0">
                          <a:solidFill>
                            <a:schemeClr val="tx1"/>
                          </a:solidFill>
                          <a:effectLst/>
                          <a:latin typeface="Times New Roman" panose="02020603050405020304" pitchFamily="18" charset="0"/>
                          <a:cs typeface="Times New Roman" panose="02020603050405020304" pitchFamily="18" charset="0"/>
                        </a:rPr>
                        <a:t>2020-21</a:t>
                      </a:r>
                      <a:endParaRPr lang="ru-RU"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a:effectLst/>
                          <a:latin typeface="Times New Roman" panose="02020603050405020304" pitchFamily="18" charset="0"/>
                          <a:cs typeface="Times New Roman" panose="02020603050405020304" pitchFamily="18" charset="0"/>
                        </a:rPr>
                        <a:t>38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dirty="0">
                          <a:effectLst/>
                          <a:latin typeface="Times New Roman" panose="02020603050405020304" pitchFamily="18" charset="0"/>
                          <a:cs typeface="Times New Roman" panose="02020603050405020304" pitchFamily="18" charset="0"/>
                        </a:rPr>
                        <a:t>14</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dirty="0">
                          <a:effectLst/>
                          <a:latin typeface="Times New Roman" panose="02020603050405020304" pitchFamily="18" charset="0"/>
                          <a:cs typeface="Times New Roman" panose="02020603050405020304" pitchFamily="18" charset="0"/>
                        </a:rPr>
                        <a:t>37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000" dirty="0">
                          <a:effectLst/>
                          <a:latin typeface="Times New Roman" panose="02020603050405020304" pitchFamily="18" charset="0"/>
                          <a:cs typeface="Times New Roman" panose="02020603050405020304" pitchFamily="18" charset="0"/>
                        </a:rPr>
                        <a:t>6</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16</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 3</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8</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4169407"/>
                  </a:ext>
                </a:extLst>
              </a:tr>
            </a:tbl>
          </a:graphicData>
        </a:graphic>
      </p:graphicFrame>
    </p:spTree>
    <p:extLst>
      <p:ext uri="{BB962C8B-B14F-4D97-AF65-F5344CB8AC3E}">
        <p14:creationId xmlns:p14="http://schemas.microsoft.com/office/powerpoint/2010/main" val="104996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9352" y="1004779"/>
            <a:ext cx="9695793" cy="4893647"/>
          </a:xfrm>
          <a:prstGeom prst="rect">
            <a:avLst/>
          </a:prstGeom>
        </p:spPr>
        <p:txBody>
          <a:bodyPr wrap="square">
            <a:spAutoFit/>
          </a:bodyPr>
          <a:lstStyle/>
          <a:p>
            <a:r>
              <a:rPr lang="kk-KZ" sz="2400" dirty="0" smtClean="0">
                <a:latin typeface="Times New Roman" panose="02020603050405020304" pitchFamily="18" charset="0"/>
                <a:cs typeface="Times New Roman" panose="02020603050405020304" pitchFamily="18" charset="0"/>
              </a:rPr>
              <a:t>	</a:t>
            </a:r>
            <a:r>
              <a:rPr lang="kk-KZ" dirty="0">
                <a:latin typeface="Times New Roman" panose="02020603050405020304" pitchFamily="18" charset="0"/>
                <a:cs typeface="Times New Roman" panose="02020603050405020304" pitchFamily="18" charset="0"/>
              </a:rPr>
              <a:t>Мектебізде болып жатқан оң өзгерістердің бірі-гимназия-сыныптарының (5ә,6ә)ашылуы.Гимназия-сыныбына оқушылар мектеп Жарғысына сәйкес өткен оқу жылының қорытындысымен қабылданды.Бұл сыныптарға Гимназиялық/лицейлік компоненттен 5 сағаттан қосымша сағаттар гуманитарлық бағыттағы пәндерге берілді.Қазақ тіліне 1 ,Ағылшын тіліне 2,орыс тіліне 1, тарихқа 1 сағат.</a:t>
            </a:r>
            <a:endParaRPr lang="ru-RU" dirty="0">
              <a:latin typeface="Times New Roman" panose="02020603050405020304" pitchFamily="18" charset="0"/>
              <a:cs typeface="Times New Roman" panose="02020603050405020304" pitchFamily="18" charset="0"/>
            </a:endParaRPr>
          </a:p>
          <a:p>
            <a:r>
              <a:rPr lang="kk-KZ" dirty="0" smtClean="0">
                <a:latin typeface="Times New Roman" panose="02020603050405020304" pitchFamily="18" charset="0"/>
                <a:cs typeface="Times New Roman" panose="02020603050405020304" pitchFamily="18" charset="0"/>
              </a:rPr>
              <a:t>Гимназия </a:t>
            </a:r>
            <a:r>
              <a:rPr lang="kk-KZ" dirty="0">
                <a:latin typeface="Times New Roman" panose="02020603050405020304" pitchFamily="18" charset="0"/>
                <a:cs typeface="Times New Roman" panose="02020603050405020304" pitchFamily="18" charset="0"/>
              </a:rPr>
              <a:t>компонентінің  берілу сапасын жақсарту мақсатында  5ә,6ә сыныптарында тізбектелген сабақтар топтамасын орыс тілі (Қарабатырова Г),қазақ тілі (Садықова А), тарих (Амиржанов А), ағылшын тілі (Бейсенбай А), математика(Каюмова М) өткізді.</a:t>
            </a:r>
            <a:endParaRPr lang="ru-RU"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 Мектебімізде кадрлар құрамы жас мамандар қатарымен толығуда.Қазіргі таңда 3 жас маманға жетекші тағайындалып, жоспарға сәйкес әдістемелік көмек көрсетілуде.Атап айтсақ,жас мамандарға әдістемелік көмек көрсету мақсатында «Оқыту үрдісіндегі кері байланыстың тиімді жолдары және БЖБ ,ТЖБ  құрастыру» және «Оқушылардың танымдық белсенділігін арттыруда сын тұрғысынан ойлауға үйретудің элементтерін пайдалану» тақырыбында коучинг-сессиясы/ өтті.5ә,6ә сынып ата-аналары, оқушыларымен «</a:t>
            </a:r>
            <a:r>
              <a:rPr lang="kk-KZ" i="1" dirty="0">
                <a:latin typeface="Times New Roman" panose="02020603050405020304" pitchFamily="18" charset="0"/>
                <a:cs typeface="Times New Roman" panose="02020603050405020304" pitchFamily="18" charset="0"/>
              </a:rPr>
              <a:t> Табысқа жету баспалдақтары» кейс-стади өткізілді.</a:t>
            </a:r>
            <a:endParaRPr lang="ru-RU"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  	Шолтышева К.К.,Ильясова М.Б.,Қасымов К.Н сияқты тәжірибелі ұстаздар CLIL әдісімен шебер-сағаттар берді</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025940"/>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TotalTime>
  <Words>2080</Words>
  <Application>Microsoft Office PowerPoint</Application>
  <PresentationFormat>Широкоэкранный</PresentationFormat>
  <Paragraphs>357</Paragraphs>
  <Slides>35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35</vt:i4>
      </vt:variant>
    </vt:vector>
  </HeadingPairs>
  <TitlesOfParts>
    <vt:vector size="42" baseType="lpstr">
      <vt:lpstr>BatangChe</vt:lpstr>
      <vt:lpstr>Arial</vt:lpstr>
      <vt:lpstr>Calibri</vt:lpstr>
      <vt:lpstr>Century Gothic</vt:lpstr>
      <vt:lpstr>Times New Roman</vt:lpstr>
      <vt:lpstr>Wingdings 3</vt:lpstr>
      <vt:lpstr>Легкий дым</vt:lpstr>
      <vt:lpstr>«М.Ғабдуллин атындағы жалпы білім беретін орта мектеп-гимназиясы»КММ</vt:lpstr>
      <vt:lpstr>Презентация PowerPoint</vt:lpstr>
      <vt:lpstr>2020-21 оқу жылында оқу-тәрбие үрдісін  «Жаңартылған оқу бағдарламасы арқылы оқытудың әдіс-тәсілдері мен құралдарын тиімді қолданып,оқушылардың функционалды сауаттылығын қалыптастыру» мәселесімен жұмыс жасаймыз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Біздің түлектеріміздің сыйлықтары</vt:lpstr>
      <vt:lpstr>БЮДЖЕТ</vt:lpstr>
      <vt:lpstr>БЮДЖЕТ</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«М.Ғабдуллин атындағы жалпы білім беретін орта мектеп-гимназиясы»КММ 2020-21оқу жылы</dc:title>
  <dc:creator>Пользователь</dc:creator>
  <cp:lastModifiedBy>Пользователь</cp:lastModifiedBy>
  <cp:revision>9</cp:revision>
  <dcterms:created xsi:type="dcterms:W3CDTF">2020-10-26T04:32:23Z</dcterms:created>
  <dcterms:modified xsi:type="dcterms:W3CDTF">2020-10-26T09:46:42Z</dcterms:modified>
</cp:coreProperties>
</file>