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71" r:id="rId2"/>
    <p:sldId id="270" r:id="rId3"/>
    <p:sldId id="266" r:id="rId4"/>
    <p:sldId id="267" r:id="rId5"/>
    <p:sldId id="268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01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3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71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05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70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227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346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094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0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9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8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6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56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22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6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83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4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17E600-A18A-4428-8B81-0B2615971FA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1FD276-D1D1-45AF-B6D7-3F37C1BA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0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DD5F7D-EA70-459F-9422-BF04573A8E64}"/>
              </a:ext>
            </a:extLst>
          </p:cNvPr>
          <p:cNvSpPr txBox="1"/>
          <p:nvPr/>
        </p:nvSpPr>
        <p:spPr>
          <a:xfrm>
            <a:off x="4611757" y="1076880"/>
            <a:ext cx="6427303" cy="4114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«Маған айтсаң, мен ұмытып қаламын,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Маған көрсетсең, мен есімде сақтаймын. аламын.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Маған осыны істеуге мүмкіндік берсең ,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сонда бұл мәңгілік менікі болып қалады !»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kk-K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r>
              <a:rPr lang="kk-KZ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Конфуций</a:t>
            </a:r>
            <a:endParaRPr lang="ru-RU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7C00FB-81CB-4C24-B83A-50948B065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1" y="1431235"/>
            <a:ext cx="3305643" cy="3074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4097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E235ED-7DB3-4D83-A2E0-4BF4A3708462}"/>
              </a:ext>
            </a:extLst>
          </p:cNvPr>
          <p:cNvSpPr txBox="1"/>
          <p:nvPr/>
        </p:nvSpPr>
        <p:spPr>
          <a:xfrm>
            <a:off x="2605948" y="822341"/>
            <a:ext cx="8902791" cy="2407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семинар / Районный семинар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736600" algn="ctr">
              <a:lnSpc>
                <a:spcPts val="1370"/>
              </a:lnSpc>
            </a:pPr>
            <a:r>
              <a:rPr lang="kk-KZ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«Ұрпақ тәрбиесі-ұлттың болашағы" </a:t>
            </a:r>
          </a:p>
          <a:p>
            <a:pPr indent="-736600" algn="ctr">
              <a:lnSpc>
                <a:spcPts val="1370"/>
              </a:lnSpc>
            </a:pP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736600" algn="ctr">
              <a:lnSpc>
                <a:spcPts val="1370"/>
              </a:lnSpc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іс-тәжірибемен бөлісу семинары.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736600" algn="ctr">
              <a:lnSpc>
                <a:spcPts val="1370"/>
              </a:lnSpc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indent="-736600" algn="ctr">
              <a:lnSpc>
                <a:spcPts val="1370"/>
              </a:lnSpc>
            </a:pPr>
            <a:r>
              <a:rPr lang="kk-KZ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"Воспитание поколений - будущее нации«</a:t>
            </a:r>
          </a:p>
          <a:p>
            <a:pPr indent="-736600" algn="ctr">
              <a:lnSpc>
                <a:spcPts val="137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736600" algn="ctr">
              <a:lnSpc>
                <a:spcPts val="137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- практикум.</a:t>
            </a:r>
          </a:p>
          <a:p>
            <a:pPr indent="-736600" algn="ctr">
              <a:lnSpc>
                <a:spcPts val="137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4475D-C34B-448C-987B-CAC8A314011E}"/>
              </a:ext>
            </a:extLst>
          </p:cNvPr>
          <p:cNvSpPr txBox="1"/>
          <p:nvPr/>
        </p:nvSpPr>
        <p:spPr>
          <a:xfrm>
            <a:off x="4214191" y="3429000"/>
            <a:ext cx="6336757" cy="206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Мақсаты:</a:t>
            </a:r>
            <a:r>
              <a:rPr lang="kk-KZ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Біртұтас ұлттың бәсекеге қабілетті, сындарлы,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күшті, шығармашыл,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 және белсенді тұлғасын қалыптастыру.</a:t>
            </a:r>
            <a:r>
              <a:rPr lang="kk-K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9166FA-D5E6-4470-A2C3-5B1F00CD6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1" y="1545798"/>
            <a:ext cx="3006866" cy="26021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3202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83C8007-D191-4A63-B996-A2D1F0937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80614"/>
              </p:ext>
            </p:extLst>
          </p:nvPr>
        </p:nvGraphicFramePr>
        <p:xfrm>
          <a:off x="643841" y="651720"/>
          <a:ext cx="10904318" cy="5846848"/>
        </p:xfrm>
        <a:graphic>
          <a:graphicData uri="http://schemas.openxmlformats.org/drawingml/2006/table">
            <a:tbl>
              <a:tblPr firstRow="1" firstCol="1" bandRow="1"/>
              <a:tblGrid>
                <a:gridCol w="667187">
                  <a:extLst>
                    <a:ext uri="{9D8B030D-6E8A-4147-A177-3AD203B41FA5}">
                      <a16:colId xmlns:a16="http://schemas.microsoft.com/office/drawing/2014/main" val="3940843340"/>
                    </a:ext>
                  </a:extLst>
                </a:gridCol>
                <a:gridCol w="1497876">
                  <a:extLst>
                    <a:ext uri="{9D8B030D-6E8A-4147-A177-3AD203B41FA5}">
                      <a16:colId xmlns:a16="http://schemas.microsoft.com/office/drawing/2014/main" val="2626833995"/>
                    </a:ext>
                  </a:extLst>
                </a:gridCol>
                <a:gridCol w="1233009">
                  <a:extLst>
                    <a:ext uri="{9D8B030D-6E8A-4147-A177-3AD203B41FA5}">
                      <a16:colId xmlns:a16="http://schemas.microsoft.com/office/drawing/2014/main" val="1998381394"/>
                    </a:ext>
                  </a:extLst>
                </a:gridCol>
                <a:gridCol w="1007165">
                  <a:extLst>
                    <a:ext uri="{9D8B030D-6E8A-4147-A177-3AD203B41FA5}">
                      <a16:colId xmlns:a16="http://schemas.microsoft.com/office/drawing/2014/main" val="747893722"/>
                    </a:ext>
                  </a:extLst>
                </a:gridCol>
                <a:gridCol w="4303632">
                  <a:extLst>
                    <a:ext uri="{9D8B030D-6E8A-4147-A177-3AD203B41FA5}">
                      <a16:colId xmlns:a16="http://schemas.microsoft.com/office/drawing/2014/main" val="4256934349"/>
                    </a:ext>
                  </a:extLst>
                </a:gridCol>
                <a:gridCol w="2195449">
                  <a:extLst>
                    <a:ext uri="{9D8B030D-6E8A-4147-A177-3AD203B41FA5}">
                      <a16:colId xmlns:a16="http://schemas.microsoft.com/office/drawing/2014/main" val="1570063136"/>
                    </a:ext>
                  </a:extLst>
                </a:gridCol>
              </a:tblGrid>
              <a:tr h="229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Р/С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Сыныптар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Атқарылатын жұмыстар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Жауаптылар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extLst>
                  <a:ext uri="{0D108BD9-81ED-4DB2-BD59-A6C34878D82A}">
                    <a16:rowId xmlns:a16="http://schemas.microsoft.com/office/drawing/2014/main" val="1689925635"/>
                  </a:ext>
                </a:extLst>
              </a:tr>
              <a:tr h="431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9.00-9.20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Фойе1-қабат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dirty="0"/>
                        <a:t>Тіркеу </a:t>
                      </a:r>
                      <a:r>
                        <a:rPr lang="ru-RU" dirty="0"/>
                        <a:t>/</a:t>
                      </a:r>
                      <a:r>
                        <a:rPr lang="kk-KZ" dirty="0"/>
                        <a:t>Р</a:t>
                      </a:r>
                      <a:r>
                        <a:rPr lang="ru-RU" dirty="0" err="1"/>
                        <a:t>егистраци</a:t>
                      </a:r>
                      <a:r>
                        <a:rPr lang="kk-KZ" dirty="0"/>
                        <a:t>я</a:t>
                      </a:r>
                      <a:endParaRPr lang="ru-RU" dirty="0"/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 indent="-736600" algn="l">
                        <a:lnSpc>
                          <a:spcPts val="1370"/>
                        </a:lnSpc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Авсилам Лиза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36600" algn="l">
                        <a:lnSpc>
                          <a:spcPts val="1370"/>
                        </a:lnSpc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Умурбекова Г.А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extLst>
                  <a:ext uri="{0D108BD9-81ED-4DB2-BD59-A6C34878D82A}">
                    <a16:rowId xmlns:a16="http://schemas.microsoft.com/office/drawing/2014/main" val="2250287387"/>
                  </a:ext>
                </a:extLst>
              </a:tr>
              <a:tr h="1194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9.20-9.45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Мәжіліс залы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Аудандық семинардың ашылу салтанаты</a:t>
                      </a:r>
                      <a:r>
                        <a:rPr lang="kk-KZ" dirty="0"/>
                        <a:t>.</a:t>
                      </a:r>
                      <a:endParaRPr lang="ru-RU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/>
                        <a:t>Открытие районного семинара.</a:t>
                      </a: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 indent="-736600" algn="l">
                        <a:lnSpc>
                          <a:spcPts val="1370"/>
                        </a:lnSpc>
                      </a:pPr>
                      <a:r>
                        <a:rPr lang="ru-RU" sz="16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36600" algn="l">
                        <a:lnSpc>
                          <a:spcPts val="1370"/>
                        </a:lnSpc>
                      </a:pPr>
                      <a:r>
                        <a:rPr lang="ru-RU" sz="16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РМО </a:t>
                      </a:r>
                      <a:r>
                        <a:rPr lang="kk-KZ" sz="16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36600" algn="l">
                        <a:lnSpc>
                          <a:spcPts val="1370"/>
                        </a:lnSpc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Губина Марина Евгеньевна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extLst>
                  <a:ext uri="{0D108BD9-81ED-4DB2-BD59-A6C34878D82A}">
                    <a16:rowId xmlns:a16="http://schemas.microsoft.com/office/drawing/2014/main" val="1820041436"/>
                  </a:ext>
                </a:extLst>
              </a:tr>
              <a:tr h="115947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9.50 – 10.20.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(Кабинет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21)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1-топ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ДТІЖО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 indent="92710" algn="ctr">
                        <a:lnSpc>
                          <a:spcPts val="1370"/>
                        </a:lnSpc>
                      </a:pPr>
                      <a:endParaRPr lang="ru-RU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92710" algn="ctr">
                        <a:lnSpc>
                          <a:spcPts val="1370"/>
                        </a:lnSpc>
                      </a:pP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социально-негативных явлений (воспитательное мероприятие</a:t>
                      </a:r>
                    </a:p>
                    <a:p>
                      <a:pPr indent="92710" algn="ctr">
                        <a:lnSpc>
                          <a:spcPts val="1370"/>
                        </a:lnSpc>
                      </a:pPr>
                      <a:r>
                        <a:rPr lang="ru-RU" dirty="0"/>
                        <a:t>)</a:t>
                      </a:r>
                    </a:p>
                    <a:p>
                      <a:pPr indent="-736600" algn="ctr">
                        <a:lnSpc>
                          <a:spcPts val="1370"/>
                        </a:lnSpc>
                      </a:pPr>
                      <a:r>
                        <a:rPr lang="ru-RU" dirty="0" err="1"/>
                        <a:t>Әлеуметтік</a:t>
                      </a:r>
                      <a:r>
                        <a:rPr lang="ru-RU" dirty="0"/>
                        <a:t> - </a:t>
                      </a:r>
                      <a:r>
                        <a:rPr lang="ru-RU" dirty="0" err="1"/>
                        <a:t>жағымсыз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құбылыстардың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алдын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алу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тәрбие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іс</a:t>
                      </a:r>
                      <a:r>
                        <a:rPr lang="ru-RU" dirty="0"/>
                        <a:t> - </a:t>
                      </a:r>
                      <a:r>
                        <a:rPr lang="ru-RU" dirty="0" err="1"/>
                        <a:t>шарасы</a:t>
                      </a:r>
                      <a:r>
                        <a:rPr lang="ru-RU" dirty="0"/>
                        <a:t>)</a:t>
                      </a: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 indent="-736600" algn="l">
                        <a:lnSpc>
                          <a:spcPts val="1370"/>
                        </a:lnSpc>
                      </a:pP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Аменова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Асем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Кайырбековна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36600" algn="l">
                        <a:lnSpc>
                          <a:spcPts val="137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36600" algn="l">
                        <a:lnSpc>
                          <a:spcPts val="1370"/>
                        </a:lnSpc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Елікті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 ЖББОМ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extLst>
                  <a:ext uri="{0D108BD9-81ED-4DB2-BD59-A6C34878D82A}">
                    <a16:rowId xmlns:a16="http://schemas.microsoft.com/office/drawing/2014/main" val="3787795037"/>
                  </a:ext>
                </a:extLst>
              </a:tr>
              <a:tr h="115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Ағылшын тілі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(Кабинет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24)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2-топ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 indent="-736600" algn="ctr">
                        <a:lnSpc>
                          <a:spcPts val="1370"/>
                        </a:lnSpc>
                      </a:pPr>
                      <a:endParaRPr lang="kk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36600" algn="ctr">
                        <a:lnSpc>
                          <a:spcPts val="1370"/>
                        </a:lnSpc>
                      </a:pPr>
                      <a:r>
                        <a:rPr lang="kk-KZ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«Кітап -өмірлік ұстаз» сынып сағаты.</a:t>
                      </a:r>
                    </a:p>
                    <a:p>
                      <a:pPr indent="-736600" algn="ctr">
                        <a:lnSpc>
                          <a:spcPts val="1370"/>
                        </a:lnSpc>
                      </a:pPr>
                      <a:r>
                        <a:rPr lang="kk-KZ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36600" algn="ctr">
                        <a:lnSpc>
                          <a:spcPts val="1370"/>
                        </a:lnSpc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нига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-учитель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</a:t>
                      </a:r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и».</a:t>
                      </a:r>
                    </a:p>
                    <a:p>
                      <a:pPr indent="-736600" algn="ctr">
                        <a:lnSpc>
                          <a:spcPts val="1370"/>
                        </a:lnSpc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 час</a:t>
                      </a: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4-сынып жетекшісі: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Калибаева Гульжиян Мажитовна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extLst>
                  <a:ext uri="{0D108BD9-81ED-4DB2-BD59-A6C34878D82A}">
                    <a16:rowId xmlns:a16="http://schemas.microsoft.com/office/drawing/2014/main" val="3744652221"/>
                  </a:ext>
                </a:extLst>
              </a:tr>
              <a:tr h="128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 тілі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(Кабинет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23)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3-топ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«ә»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«Күнделікті өмірдегі адалдық»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 сағаты</a:t>
                      </a:r>
                      <a:endParaRPr lang="ru-RU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естность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повседневной жизни» классный час</a:t>
                      </a:r>
                    </a:p>
                  </a:txBody>
                  <a:tcPr marL="36376" marR="36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«ә» сынып жетекшісі: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36600" algn="l">
                        <a:lnSpc>
                          <a:spcPts val="1370"/>
                        </a:lnSpc>
                      </a:pPr>
                      <a:r>
                        <a:rPr lang="kk-KZ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Асылбек Гульнур Борашовна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76" marR="36376" marT="0" marB="0"/>
                </a:tc>
                <a:extLst>
                  <a:ext uri="{0D108BD9-81ED-4DB2-BD59-A6C34878D82A}">
                    <a16:rowId xmlns:a16="http://schemas.microsoft.com/office/drawing/2014/main" val="3931216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28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F0F0338-D04E-4720-B2B9-BF3CE1803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725832"/>
              </p:ext>
            </p:extLst>
          </p:nvPr>
        </p:nvGraphicFramePr>
        <p:xfrm>
          <a:off x="980903" y="1244988"/>
          <a:ext cx="10272653" cy="435133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4801">
                  <a:extLst>
                    <a:ext uri="{9D8B030D-6E8A-4147-A177-3AD203B41FA5}">
                      <a16:colId xmlns:a16="http://schemas.microsoft.com/office/drawing/2014/main" val="1080343448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val="106949860"/>
                    </a:ext>
                  </a:extLst>
                </a:gridCol>
                <a:gridCol w="1669774">
                  <a:extLst>
                    <a:ext uri="{9D8B030D-6E8A-4147-A177-3AD203B41FA5}">
                      <a16:colId xmlns:a16="http://schemas.microsoft.com/office/drawing/2014/main" val="3499032875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2837792319"/>
                    </a:ext>
                  </a:extLst>
                </a:gridCol>
                <a:gridCol w="3712139">
                  <a:extLst>
                    <a:ext uri="{9D8B030D-6E8A-4147-A177-3AD203B41FA5}">
                      <a16:colId xmlns:a16="http://schemas.microsoft.com/office/drawing/2014/main" val="3410744783"/>
                    </a:ext>
                  </a:extLst>
                </a:gridCol>
                <a:gridCol w="2068269">
                  <a:extLst>
                    <a:ext uri="{9D8B030D-6E8A-4147-A177-3AD203B41FA5}">
                      <a16:colId xmlns:a16="http://schemas.microsoft.com/office/drawing/2014/main" val="2172470201"/>
                    </a:ext>
                  </a:extLst>
                </a:gridCol>
              </a:tblGrid>
              <a:tr h="160312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8" marR="44168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10.25 -10.55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8" marR="4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 тілі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3-топ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8" marR="44168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 ісі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жөніндегі орынбасарлары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8" marR="44168" marT="0" marB="0"/>
                </a:tc>
                <a:tc>
                  <a:txBody>
                    <a:bodyPr/>
                    <a:lstStyle/>
                    <a:p>
                      <a:pPr indent="-736600" algn="l">
                        <a:lnSpc>
                          <a:spcPts val="1370"/>
                        </a:lnSpc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36600" algn="l">
                        <a:lnSpc>
                          <a:spcPts val="1370"/>
                        </a:lnSpc>
                      </a:pP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 работа и профильное обучение: вызовы нового времени (классный час)</a:t>
                      </a:r>
                    </a:p>
                    <a:p>
                      <a:pPr indent="-736600" algn="l">
                        <a:lnSpc>
                          <a:spcPts val="1370"/>
                        </a:lnSpc>
                      </a:pPr>
                      <a:r>
                        <a:rPr lang="kk-KZ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 – сынып 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36600" algn="ctr">
                        <a:lnSpc>
                          <a:spcPts val="1370"/>
                        </a:lnSpc>
                      </a:pPr>
                      <a:r>
                        <a:rPr lang="kk-KZ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Кәсіптік бағдар беру жұмысы және бейіндік оқыту: жаңа уақыттағы сын-қатерлер.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8" marR="44168" marT="0" marB="0"/>
                </a:tc>
                <a:tc>
                  <a:txBody>
                    <a:bodyPr/>
                    <a:lstStyle/>
                    <a:p>
                      <a:pPr indent="-736600" algn="l">
                        <a:lnSpc>
                          <a:spcPts val="1370"/>
                        </a:lnSpc>
                      </a:pPr>
                      <a:endParaRPr lang="ru-RU" dirty="0"/>
                    </a:p>
                    <a:p>
                      <a:pPr indent="-736600" algn="l">
                        <a:lnSpc>
                          <a:spcPts val="1370"/>
                        </a:lnSpc>
                      </a:pPr>
                      <a:r>
                        <a:rPr lang="ru-RU" dirty="0"/>
                        <a:t>Айдарлы а. НОМ</a:t>
                      </a:r>
                    </a:p>
                    <a:p>
                      <a:pPr marL="0" marR="0" lvl="0" indent="-736600" algn="l" defTabSz="457200" rtl="0" eaLnBrk="1" fontAlgn="auto" latinLnBrk="0" hangingPunct="1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Капышева Асем Маратхановна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36600" algn="l">
                        <a:lnSpc>
                          <a:spcPts val="1370"/>
                        </a:lnSpc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8" marR="44168" marT="0" marB="0"/>
                </a:tc>
                <a:extLst>
                  <a:ext uri="{0D108BD9-81ED-4DB2-BD59-A6C34878D82A}">
                    <a16:rowId xmlns:a16="http://schemas.microsoft.com/office/drawing/2014/main" val="249767338"/>
                  </a:ext>
                </a:extLst>
              </a:tr>
              <a:tr h="1603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Ағылшын тілі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2-топ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8" marR="44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736600" algn="l">
                        <a:lnSpc>
                          <a:spcPts val="1370"/>
                        </a:lnSpc>
                      </a:pPr>
                      <a:r>
                        <a:rPr lang="kk-KZ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Тақырыбы:«Мектептегі тәрбие жұмысын ұйымдастырыудағы, сынып жетекшінің рөлі» коучинг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36600" algn="l">
                        <a:lnSpc>
                          <a:spcPts val="1370"/>
                        </a:lnSpc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классного руководителя в организации воспитательной работы в школе»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Коучинг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8" marR="4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«ә» сынып жетекшісі: </a:t>
                      </a:r>
                      <a:r>
                        <a:rPr lang="kk-KZ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Ескен Айым Мухтаровна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8" marR="44168" marT="0" marB="0"/>
                </a:tc>
                <a:extLst>
                  <a:ext uri="{0D108BD9-81ED-4DB2-BD59-A6C34878D82A}">
                    <a16:rowId xmlns:a16="http://schemas.microsoft.com/office/drawing/2014/main" val="4028654514"/>
                  </a:ext>
                </a:extLst>
              </a:tr>
              <a:tr h="1145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1-топ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8" marR="44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736600" algn="l">
                        <a:lnSpc>
                          <a:spcPts val="1370"/>
                        </a:lnSpc>
                      </a:pPr>
                      <a:r>
                        <a:rPr lang="kk-KZ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Тақырыбы:« Бірыңғай мектеп формасы – зайырлы қоғам талабы»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36600" algn="l">
                        <a:lnSpc>
                          <a:spcPts val="1370"/>
                        </a:lnSpc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"Единая школьная форма-требование светского общества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8" marR="4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«Шабыт»дебат клубының жетекшісі: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Ахметжарова Гульден Базарбаевна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8" marR="44168" marT="0" marB="0"/>
                </a:tc>
                <a:extLst>
                  <a:ext uri="{0D108BD9-81ED-4DB2-BD59-A6C34878D82A}">
                    <a16:rowId xmlns:a16="http://schemas.microsoft.com/office/drawing/2014/main" val="74516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41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52EF124-B0E1-4852-9D62-28552C40B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078306"/>
              </p:ext>
            </p:extLst>
          </p:nvPr>
        </p:nvGraphicFramePr>
        <p:xfrm>
          <a:off x="1097711" y="839747"/>
          <a:ext cx="10272654" cy="43513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4603">
                  <a:extLst>
                    <a:ext uri="{9D8B030D-6E8A-4147-A177-3AD203B41FA5}">
                      <a16:colId xmlns:a16="http://schemas.microsoft.com/office/drawing/2014/main" val="3652784928"/>
                    </a:ext>
                  </a:extLst>
                </a:gridCol>
                <a:gridCol w="1864678">
                  <a:extLst>
                    <a:ext uri="{9D8B030D-6E8A-4147-A177-3AD203B41FA5}">
                      <a16:colId xmlns:a16="http://schemas.microsoft.com/office/drawing/2014/main" val="1788874682"/>
                    </a:ext>
                  </a:extLst>
                </a:gridCol>
                <a:gridCol w="1637611">
                  <a:extLst>
                    <a:ext uri="{9D8B030D-6E8A-4147-A177-3AD203B41FA5}">
                      <a16:colId xmlns:a16="http://schemas.microsoft.com/office/drawing/2014/main" val="3439655469"/>
                    </a:ext>
                  </a:extLst>
                </a:gridCol>
                <a:gridCol w="4257491">
                  <a:extLst>
                    <a:ext uri="{9D8B030D-6E8A-4147-A177-3AD203B41FA5}">
                      <a16:colId xmlns:a16="http://schemas.microsoft.com/office/drawing/2014/main" val="3697162785"/>
                    </a:ext>
                  </a:extLst>
                </a:gridCol>
                <a:gridCol w="2068271">
                  <a:extLst>
                    <a:ext uri="{9D8B030D-6E8A-4147-A177-3AD203B41FA5}">
                      <a16:colId xmlns:a16="http://schemas.microsoft.com/office/drawing/2014/main" val="2665378908"/>
                    </a:ext>
                  </a:extLst>
                </a:gridCol>
              </a:tblGrid>
              <a:tr h="170263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7" marR="6009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11.05. -11.35.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11.40.-11.55.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7" marR="6009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Мәжіліс залы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97" marR="60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«Отбасы –адамзат қоғамының ең шағын бейнесі» (ток-шоу )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92710" algn="ctr">
                        <a:lnSpc>
                          <a:spcPts val="137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"Семья -</a:t>
                      </a: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амый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маленькая частичка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человеческого общества» (ток-шоу 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97" marR="600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-736600" algn="l">
                        <a:lnSpc>
                          <a:spcPts val="1370"/>
                        </a:lnSpc>
                      </a:pPr>
                      <a:r>
                        <a:rPr lang="kk-KZ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тәрбие ісі жөніндегі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орынбасары: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Кенжина Дамегуль Мухамедрахимовна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7" marR="60097" marT="0" marB="0"/>
                </a:tc>
                <a:extLst>
                  <a:ext uri="{0D108BD9-81ED-4DB2-BD59-A6C34878D82A}">
                    <a16:rowId xmlns:a16="http://schemas.microsoft.com/office/drawing/2014/main" val="3695384710"/>
                  </a:ext>
                </a:extLst>
              </a:tr>
              <a:tr h="2648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736600" algn="ctr">
                        <a:lnSpc>
                          <a:spcPts val="1370"/>
                        </a:lnSpc>
                      </a:pPr>
                      <a:endParaRPr lang="ru-RU" sz="18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36600" algn="ctr">
                        <a:lnSpc>
                          <a:spcPts val="1370"/>
                        </a:lnSpc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действий организаций образования  по профилактике и реагированию на насилие в отношении детей.</a:t>
                      </a:r>
                    </a:p>
                    <a:p>
                      <a:pPr indent="-736600" algn="ctr">
                        <a:lnSpc>
                          <a:spcPts val="137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36600" algn="ctr">
                        <a:lnSpc>
                          <a:spcPts val="1370"/>
                        </a:lnSpc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Балаларға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қатысты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зорлық-зомбылықтың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алдын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оған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қою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ұйымдарының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іс-қимыл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97" marR="60097" marT="0" marB="0"/>
                </a:tc>
                <a:tc>
                  <a:txBody>
                    <a:bodyPr/>
                    <a:lstStyle/>
                    <a:p>
                      <a:pPr indent="80010" algn="l">
                        <a:lnSpc>
                          <a:spcPts val="137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80010" algn="l">
                        <a:lnSpc>
                          <a:spcPts val="1370"/>
                        </a:lnSpc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 районного отдела образования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Аубакирова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Н.Ж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7" marR="60097" marT="0" marB="0"/>
                </a:tc>
                <a:extLst>
                  <a:ext uri="{0D108BD9-81ED-4DB2-BD59-A6C34878D82A}">
                    <a16:rowId xmlns:a16="http://schemas.microsoft.com/office/drawing/2014/main" val="860443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40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6" t="3150" r="5451" b="73697"/>
          <a:stretch/>
        </p:blipFill>
        <p:spPr>
          <a:xfrm>
            <a:off x="21230" y="371061"/>
            <a:ext cx="1264231" cy="660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5EDFF1-CF6B-4E6D-B10B-D8EF25854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6" t="3150" r="5451" b="73697"/>
          <a:stretch/>
        </p:blipFill>
        <p:spPr>
          <a:xfrm>
            <a:off x="270080" y="396929"/>
            <a:ext cx="1264231" cy="660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ÐÐ°ÑÑÐ¸Ð½ÐºÐ¸ Ð¿Ð¾ Ð·Ð°Ð¿ÑÐ¾ÑÑ ÑÐ»Ð°Ð¹Ð´ ÑÐ¾Ð½">
            <a:extLst>
              <a:ext uri="{FF2B5EF4-FFF2-40B4-BE49-F238E27FC236}">
                <a16:creationId xmlns:a16="http://schemas.microsoft.com/office/drawing/2014/main" id="{F53AFDC0-8CD2-498A-BE03-903E1DBBA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" y="24723"/>
            <a:ext cx="12192000" cy="683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AE36074-E4AC-4162-ABF2-6AE5B28C66E2}"/>
              </a:ext>
            </a:extLst>
          </p:cNvPr>
          <p:cNvSpPr txBox="1">
            <a:spLocks/>
          </p:cNvSpPr>
          <p:nvPr/>
        </p:nvSpPr>
        <p:spPr>
          <a:xfrm>
            <a:off x="1097711" y="541424"/>
            <a:ext cx="10465230" cy="50630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4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br>
              <a:rPr lang="kk-KZ" sz="4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9" name="Объект 3">
            <a:extLst>
              <a:ext uri="{FF2B5EF4-FFF2-40B4-BE49-F238E27FC236}">
                <a16:creationId xmlns:a16="http://schemas.microsoft.com/office/drawing/2014/main" id="{BB8C4F2F-9E10-4A00-8A89-6C6E7360E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4" r="8223" b="69639"/>
          <a:stretch/>
        </p:blipFill>
        <p:spPr>
          <a:xfrm>
            <a:off x="3119340" y="5748992"/>
            <a:ext cx="1551886" cy="979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909953-C902-47ED-B91A-A3327C54179B}"/>
              </a:ext>
            </a:extLst>
          </p:cNvPr>
          <p:cNvSpPr txBox="1"/>
          <p:nvPr/>
        </p:nvSpPr>
        <p:spPr>
          <a:xfrm>
            <a:off x="964243" y="1837217"/>
            <a:ext cx="9162288" cy="1467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«Отбасы –адамзат қоғамының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 шағын бейнесі» </a:t>
            </a:r>
          </a:p>
        </p:txBody>
      </p:sp>
      <p:pic>
        <p:nvPicPr>
          <p:cNvPr id="11" name="Объект 3">
            <a:extLst>
              <a:ext uri="{FF2B5EF4-FFF2-40B4-BE49-F238E27FC236}">
                <a16:creationId xmlns:a16="http://schemas.microsoft.com/office/drawing/2014/main" id="{77BE0021-0533-48EF-AA88-6F03CDD49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4" r="8223" b="69639"/>
          <a:stretch/>
        </p:blipFill>
        <p:spPr>
          <a:xfrm>
            <a:off x="-189064" y="5682887"/>
            <a:ext cx="1312804" cy="979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3">
            <a:extLst>
              <a:ext uri="{FF2B5EF4-FFF2-40B4-BE49-F238E27FC236}">
                <a16:creationId xmlns:a16="http://schemas.microsoft.com/office/drawing/2014/main" id="{6DDE6C70-0D08-470E-ACDC-50FF13C69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4" r="8223" b="69639"/>
          <a:stretch/>
        </p:blipFill>
        <p:spPr>
          <a:xfrm>
            <a:off x="2258068" y="5709966"/>
            <a:ext cx="1312804" cy="979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3">
            <a:extLst>
              <a:ext uri="{FF2B5EF4-FFF2-40B4-BE49-F238E27FC236}">
                <a16:creationId xmlns:a16="http://schemas.microsoft.com/office/drawing/2014/main" id="{595A8CCD-4308-4AF2-A7F7-1A9FA3A184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4" r="8223" b="69639"/>
          <a:stretch/>
        </p:blipFill>
        <p:spPr>
          <a:xfrm>
            <a:off x="518019" y="5709966"/>
            <a:ext cx="1312804" cy="979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Объект 3">
            <a:extLst>
              <a:ext uri="{FF2B5EF4-FFF2-40B4-BE49-F238E27FC236}">
                <a16:creationId xmlns:a16="http://schemas.microsoft.com/office/drawing/2014/main" id="{4B9D2FE5-437E-4791-B507-C6CAC2F04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4" r="8223" b="69639"/>
          <a:stretch/>
        </p:blipFill>
        <p:spPr>
          <a:xfrm>
            <a:off x="1309747" y="5664784"/>
            <a:ext cx="1312804" cy="979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Объект 3">
            <a:extLst>
              <a:ext uri="{FF2B5EF4-FFF2-40B4-BE49-F238E27FC236}">
                <a16:creationId xmlns:a16="http://schemas.microsoft.com/office/drawing/2014/main" id="{72BCFB13-73A4-4B3B-BEB0-D65B8F4B7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4" r="8223" b="69639"/>
          <a:stretch/>
        </p:blipFill>
        <p:spPr>
          <a:xfrm>
            <a:off x="6899761" y="5794728"/>
            <a:ext cx="1312804" cy="979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Объект 3">
            <a:extLst>
              <a:ext uri="{FF2B5EF4-FFF2-40B4-BE49-F238E27FC236}">
                <a16:creationId xmlns:a16="http://schemas.microsoft.com/office/drawing/2014/main" id="{669B844C-B909-457E-A23E-89AAF7434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4" r="8223" b="69639"/>
          <a:stretch/>
        </p:blipFill>
        <p:spPr>
          <a:xfrm>
            <a:off x="7704507" y="5748992"/>
            <a:ext cx="1312804" cy="979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Объект 3">
            <a:extLst>
              <a:ext uri="{FF2B5EF4-FFF2-40B4-BE49-F238E27FC236}">
                <a16:creationId xmlns:a16="http://schemas.microsoft.com/office/drawing/2014/main" id="{AFA0D3DE-31B6-4DA1-BEC7-B3EF21843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4" r="8223" b="69639"/>
          <a:stretch/>
        </p:blipFill>
        <p:spPr>
          <a:xfrm>
            <a:off x="4210536" y="5781794"/>
            <a:ext cx="1312804" cy="979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Объект 3">
            <a:extLst>
              <a:ext uri="{FF2B5EF4-FFF2-40B4-BE49-F238E27FC236}">
                <a16:creationId xmlns:a16="http://schemas.microsoft.com/office/drawing/2014/main" id="{AEC3CCE6-10C9-4E61-B24F-56FCB3082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4" r="8223" b="69639"/>
          <a:stretch/>
        </p:blipFill>
        <p:spPr>
          <a:xfrm>
            <a:off x="5052945" y="5794728"/>
            <a:ext cx="1312804" cy="979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Объект 3">
            <a:extLst>
              <a:ext uri="{FF2B5EF4-FFF2-40B4-BE49-F238E27FC236}">
                <a16:creationId xmlns:a16="http://schemas.microsoft.com/office/drawing/2014/main" id="{806995EE-3D10-401F-BB44-FBA71BC9F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4" r="8223" b="69639"/>
          <a:stretch/>
        </p:blipFill>
        <p:spPr>
          <a:xfrm>
            <a:off x="5969793" y="5764462"/>
            <a:ext cx="1312804" cy="979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Объект 3">
            <a:extLst>
              <a:ext uri="{FF2B5EF4-FFF2-40B4-BE49-F238E27FC236}">
                <a16:creationId xmlns:a16="http://schemas.microsoft.com/office/drawing/2014/main" id="{D92C3061-DFB1-4B73-880A-67B56240D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4" r="8223" b="69639"/>
          <a:stretch/>
        </p:blipFill>
        <p:spPr>
          <a:xfrm>
            <a:off x="8497720" y="5664784"/>
            <a:ext cx="1312804" cy="979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0053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474</Words>
  <Application>Microsoft Office PowerPoint</Application>
  <PresentationFormat>Широкоэкранный</PresentationFormat>
  <Paragraphs>133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2023-11-13T02:21:57Z</dcterms:created>
  <dcterms:modified xsi:type="dcterms:W3CDTF">2023-11-13T04:30:00Z</dcterms:modified>
</cp:coreProperties>
</file>